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7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8.xml" ContentType="application/inkml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385" r:id="rId2"/>
    <p:sldId id="388" r:id="rId3"/>
    <p:sldId id="416" r:id="rId4"/>
    <p:sldId id="424" r:id="rId5"/>
    <p:sldId id="423" r:id="rId6"/>
    <p:sldId id="389" r:id="rId7"/>
    <p:sldId id="392" r:id="rId8"/>
    <p:sldId id="393" r:id="rId9"/>
    <p:sldId id="394" r:id="rId10"/>
    <p:sldId id="395" r:id="rId11"/>
    <p:sldId id="396" r:id="rId12"/>
    <p:sldId id="398" r:id="rId13"/>
    <p:sldId id="399" r:id="rId14"/>
    <p:sldId id="400" r:id="rId15"/>
    <p:sldId id="401" r:id="rId16"/>
    <p:sldId id="403" r:id="rId17"/>
    <p:sldId id="406" r:id="rId18"/>
    <p:sldId id="418" r:id="rId19"/>
    <p:sldId id="420" r:id="rId20"/>
  </p:sldIdLst>
  <p:sldSz cx="9144000" cy="6858000" type="screen4x3"/>
  <p:notesSz cx="6797675" cy="9928225"/>
  <p:custShowLst>
    <p:custShow name="Marburg2804" id="0">
      <p:sldLst/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5D4"/>
    <a:srgbClr val="99CC00"/>
    <a:srgbClr val="5CB72B"/>
    <a:srgbClr val="FFCCCC"/>
    <a:srgbClr val="827A3E"/>
    <a:srgbClr val="CCFFCC"/>
    <a:srgbClr val="F0A628"/>
    <a:srgbClr val="000000"/>
    <a:srgbClr val="142B56"/>
    <a:srgbClr val="142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71184" autoAdjust="0"/>
  </p:normalViewPr>
  <p:slideViewPr>
    <p:cSldViewPr snapToGrid="0">
      <p:cViewPr>
        <p:scale>
          <a:sx n="80" d="100"/>
          <a:sy n="80" d="100"/>
        </p:scale>
        <p:origin x="-1212" y="-72"/>
      </p:cViewPr>
      <p:guideLst>
        <p:guide orient="horz" pos="2160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48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5C6F2D-A3BB-45C8-8038-328984CA1D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37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3:16.23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53 0 0,'0'0'0,"0"0"0,0 0 0,-53 58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3:16.23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53 0 0,'0'0'0,"0"0"0,0 0 0,-53 58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0" timeString="2014-05-17T10:12:05.909"/>
    </inkml:context>
    <inkml:brush xml:id="br0">
      <inkml:brushProperty name="width" value="0.01764" units="cm"/>
      <inkml:brushProperty name="height" value="0.01764" units="cm"/>
      <inkml:brushProperty name="color" value="#808080"/>
      <inkml:brushProperty name="fitToCurve" value="1"/>
    </inkml:brush>
    <inkml:context xml:id="ctx1">
      <inkml:inkSource xml:id="inkSrc1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1" timeString="2014-05-17T10:05:57.517"/>
    </inkml:context>
    <inkml:brush xml:id="br1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-5560-1758 0</inkml:trace>
  <inkml:trace contextRef="#ctx1" brushRef="#br1">1063-1342 0,'12'8'0,"-4"-5"15,-1 1-15,-7-4 16</inkml:trace>
  <inkml:trace contextRef="#ctx1" brushRef="#br0" timeOffset="97473.5574">-860-929 0,'4'-12'16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5-17T10:05:57.517"/>
    </inkml:context>
    <inkml:brush xml:id="br0">
      <inkml:brushProperty name="width" value="0.02646" units="cm"/>
      <inkml:brushProperty name="height" value="0.02646" units="cm"/>
      <inkml:brushProperty name="fitToCurve" value="1"/>
    </inkml:brush>
    <inkml:context xml:id="ctx1">
      <inkml:inkSource xml:id="inkSrc1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1" timeString="2014-05-17T10:12:05.909"/>
    </inkml:context>
    <inkml:brush xml:id="br1">
      <inkml:brushProperty name="width" value="0.01764" units="cm"/>
      <inkml:brushProperty name="height" value="0.01764" units="cm"/>
      <inkml:brushProperty name="color" value="#808080"/>
      <inkml:brushProperty name="fitToCurve" value="1"/>
    </inkml:brush>
  </inkml:definitions>
  <inkml:trace contextRef="#ctx0" brushRef="#br0">1063-1342 0,'12'8'0,"-4"-5"15,-1 1-15,-7-4 16</inkml:trace>
  <inkml:trace contextRef="#ctx1" brushRef="#br1">-5560-1758 0</inkml:trace>
  <inkml:trace contextRef="#ctx0" brushRef="#br1" timeOffset="97473.5574">-860-929 0,'4'-12'16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5-17T10:17:49.32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6713 2750 0,'0'0'15,"0"0"-15,0 6 16,0-1-16</inkml:trace>
  <inkml:trace contextRef="#ctx0" brushRef="#br0" timeOffset="4843.321">7041 2888 0</inkml:trace>
  <inkml:trace contextRef="#ctx0" brushRef="#br0" timeOffset="-9037.6638">7081 2434 0,'0'6'0,"0"0"16,6 0 0,-6-1-16</inkml:trace>
  <inkml:trace contextRef="#ctx0" brushRef="#br0" timeOffset="54600.16">7489 834 0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spcBef>
                <a:spcPct val="0"/>
              </a:spcBef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22588" cy="4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spcBef>
                <a:spcPct val="0"/>
              </a:spcBef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66763"/>
            <a:ext cx="4903788" cy="367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9" y="4752147"/>
            <a:ext cx="4999037" cy="444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82"/>
            <a:ext cx="2922588" cy="5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spcBef>
                <a:spcPct val="0"/>
              </a:spcBef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28082"/>
            <a:ext cx="2922588" cy="5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spcBef>
                <a:spcPct val="0"/>
              </a:spcBef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747C783-56DC-4A47-867C-04BED26DF2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445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37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118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832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64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275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6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680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133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909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920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de-DE" altLang="de-DE" sz="800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D18585-8798-42DB-A1A4-27A2E0AAC1A7}" type="slidenum">
              <a:rPr lang="de-DE" altLang="de-DE" sz="1200" smtClean="0"/>
              <a:pPr/>
              <a:t>19</a:t>
            </a:fld>
            <a:endParaRPr lang="de-DE" altLang="de-DE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96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fld id="{B8FB494E-EAFA-4295-9FCF-1C592BCB38AC}" type="slidenum">
              <a:rPr lang="de-DE" altLang="de-DE" sz="1200" smtClean="0">
                <a:latin typeface="Times New Roman" pitchFamily="18" charset="0"/>
              </a:rPr>
              <a:pPr eaLnBrk="0" hangingPunct="0"/>
              <a:t>3</a:t>
            </a:fld>
            <a:endParaRPr lang="de-DE" altLang="de-DE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 sz="14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0953-516C-42AB-8C17-ACE3329FAE03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0953-516C-42AB-8C17-ACE3329FAE03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4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70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981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63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"Strategische Kommunikation, Presse und Öffentlichkeitsarbeit"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"Strategische Kommunikation, Presse und Öffentlichkeitsarbeit"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"Strategische Kommunikation, Presse und Öffentlichkeitsarbeit"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"Strategische Kommunikation, Presse und Öffentlichkeitsarbeit"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"Strategische Kommunikation, Presse und Öffentlichkeitsarbeit"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"Strategische Kommunikation, Presse und Öffentlichkeitsarbeit"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"Strategische Kommunikation, Presse und Öffentlichkeitsarbeit"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"Strategische Kommunikation, Presse und Öffentlichkeitsarbeit"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"Strategische Kommunikation, Presse und Öffentlichkeitsarbeit"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"Strategische Kommunikation, Presse und Öffentlichkeitsarbeit"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"Strategische Kommunikation, Presse und Öffentlichkeitsarbeit"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"Strategische Kommunikation, Presse und Öffentlichkeitsarbeit"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"Strategische Kommunikation, Presse und Öffentlichkeitsarbeit"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142A5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latin typeface="Arial" charset="0"/>
              <a:cs typeface="+mn-cs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0" y="6423025"/>
            <a:ext cx="9144000" cy="0"/>
          </a:xfrm>
          <a:prstGeom prst="line">
            <a:avLst/>
          </a:prstGeom>
          <a:noFill/>
          <a:ln w="9525">
            <a:solidFill>
              <a:srgbClr val="142B5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latin typeface="Arial" charset="0"/>
              <a:cs typeface="+mn-cs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4876800" y="76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latin typeface="Arial" charset="0"/>
              <a:cs typeface="+mn-cs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 flipH="1">
            <a:off x="8686800" y="6397625"/>
            <a:ext cx="30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800" b="0">
                <a:solidFill>
                  <a:srgbClr val="142B56"/>
                </a:solidFill>
                <a:latin typeface="Arial" charset="0"/>
                <a:cs typeface="+mn-cs"/>
              </a:rPr>
              <a:t>®</a:t>
            </a:r>
            <a:endParaRPr lang="de-DE" sz="2400" b="0">
              <a:latin typeface="Arial" charset="0"/>
              <a:cs typeface="+mn-cs"/>
            </a:endParaRPr>
          </a:p>
        </p:txBody>
      </p:sp>
      <p:pic>
        <p:nvPicPr>
          <p:cNvPr id="4102" name="Picture 6" descr="Farbverlauf 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76200"/>
            <a:ext cx="22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Logo-B 4c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53200" y="6542088"/>
            <a:ext cx="24336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65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9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Stabsstelle "Strategische Kommunikation, Presse und Öffentlichkeitsarbeit"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6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image" Target="../media/image32.emf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customXml" Target="../ink/ink7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44.emf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44.png"/><Relationship Id="rId1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3.png"/><Relationship Id="rId18" Type="http://schemas.openxmlformats.org/officeDocument/2006/relationships/image" Target="../media/image35.png"/><Relationship Id="rId3" Type="http://schemas.openxmlformats.org/officeDocument/2006/relationships/image" Target="../media/image48.png"/><Relationship Id="rId7" Type="http://schemas.openxmlformats.org/officeDocument/2006/relationships/image" Target="../media/image30.png"/><Relationship Id="rId12" Type="http://schemas.openxmlformats.org/officeDocument/2006/relationships/image" Target="../media/image29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33.png"/><Relationship Id="rId19" Type="http://schemas.openxmlformats.org/officeDocument/2006/relationships/image" Target="../media/image4.png"/><Relationship Id="rId4" Type="http://schemas.openxmlformats.org/officeDocument/2006/relationships/image" Target="../media/image49.png"/><Relationship Id="rId9" Type="http://schemas.openxmlformats.org/officeDocument/2006/relationships/image" Target="../media/image32.pn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5.png"/><Relationship Id="rId18" Type="http://schemas.openxmlformats.org/officeDocument/2006/relationships/image" Target="../media/image65.png"/><Relationship Id="rId26" Type="http://schemas.openxmlformats.org/officeDocument/2006/relationships/image" Target="../media/image72.png"/><Relationship Id="rId3" Type="http://schemas.openxmlformats.org/officeDocument/2006/relationships/customXml" Target="../ink/ink8.xml"/><Relationship Id="rId21" Type="http://schemas.openxmlformats.org/officeDocument/2006/relationships/image" Target="../media/image68.png"/><Relationship Id="rId34" Type="http://schemas.openxmlformats.org/officeDocument/2006/relationships/image" Target="../media/image4.png"/><Relationship Id="rId7" Type="http://schemas.openxmlformats.org/officeDocument/2006/relationships/image" Target="../media/image36.png"/><Relationship Id="rId12" Type="http://schemas.openxmlformats.org/officeDocument/2006/relationships/image" Target="../media/image54.png"/><Relationship Id="rId17" Type="http://schemas.openxmlformats.org/officeDocument/2006/relationships/image" Target="../media/image39.png"/><Relationship Id="rId25" Type="http://schemas.openxmlformats.org/officeDocument/2006/relationships/image" Target="../media/image71.png"/><Relationship Id="rId3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5.png"/><Relationship Id="rId20" Type="http://schemas.openxmlformats.org/officeDocument/2006/relationships/image" Target="../media/image67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53.png"/><Relationship Id="rId24" Type="http://schemas.openxmlformats.org/officeDocument/2006/relationships/image" Target="../media/image31.png"/><Relationship Id="rId32" Type="http://schemas.openxmlformats.org/officeDocument/2006/relationships/image" Target="../media/image76.jpeg"/><Relationship Id="rId5" Type="http://schemas.openxmlformats.org/officeDocument/2006/relationships/image" Target="../media/image62.jpeg"/><Relationship Id="rId15" Type="http://schemas.openxmlformats.org/officeDocument/2006/relationships/image" Target="../media/image57.png"/><Relationship Id="rId23" Type="http://schemas.openxmlformats.org/officeDocument/2006/relationships/image" Target="../media/image70.png"/><Relationship Id="rId28" Type="http://schemas.openxmlformats.org/officeDocument/2006/relationships/image" Target="../media/image73.png"/><Relationship Id="rId10" Type="http://schemas.openxmlformats.org/officeDocument/2006/relationships/image" Target="../media/image29.png"/><Relationship Id="rId19" Type="http://schemas.openxmlformats.org/officeDocument/2006/relationships/image" Target="../media/image66.png"/><Relationship Id="rId31" Type="http://schemas.openxmlformats.org/officeDocument/2006/relationships/image" Target="../media/image75.png"/><Relationship Id="rId4" Type="http://schemas.openxmlformats.org/officeDocument/2006/relationships/image" Target="../media/image12.emf"/><Relationship Id="rId9" Type="http://schemas.openxmlformats.org/officeDocument/2006/relationships/image" Target="../media/image64.png"/><Relationship Id="rId14" Type="http://schemas.openxmlformats.org/officeDocument/2006/relationships/image" Target="../media/image56.png"/><Relationship Id="rId22" Type="http://schemas.openxmlformats.org/officeDocument/2006/relationships/image" Target="../media/image69.png"/><Relationship Id="rId27" Type="http://schemas.openxmlformats.org/officeDocument/2006/relationships/image" Target="../media/image52.png"/><Relationship Id="rId30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5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2.xml"/><Relationship Id="rId4" Type="http://schemas.openxmlformats.org/officeDocument/2006/relationships/image" Target="../media/image20.emf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3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emf"/></Relationships>
</file>

<file path=ppt/slides/_rels/slide9.xml.rels><?xml version="1.0" encoding="UTF-8" standalone="yes"?>
<Relationships xmlns="http://schemas.openxmlformats.org/package/2006/relationships"><Relationship Id="rId85" Type="http://schemas.openxmlformats.org/officeDocument/2006/relationships/customXml" Target="../ink/ink5.xml"/><Relationship Id="rId3" Type="http://schemas.openxmlformats.org/officeDocument/2006/relationships/customXml" Target="../ink/ink4.xml"/><Relationship Id="rId84" Type="http://schemas.openxmlformats.org/officeDocument/2006/relationships/image" Target="../media/image300.emf"/><Relationship Id="rId2" Type="http://schemas.openxmlformats.org/officeDocument/2006/relationships/notesSlide" Target="../notesSlides/notesSlide9.xml"/><Relationship Id="rId8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87" Type="http://schemas.openxmlformats.org/officeDocument/2006/relationships/image" Target="../media/image11.png"/><Relationship Id="rId86" Type="http://schemas.openxmlformats.org/officeDocument/2006/relationships/image" Target="../media/image3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7" y="1051938"/>
            <a:ext cx="7772400" cy="1470025"/>
          </a:xfrm>
        </p:spPr>
        <p:txBody>
          <a:bodyPr/>
          <a:lstStyle/>
          <a:p>
            <a:r>
              <a:rPr lang="en-GB" sz="3200" b="1" dirty="0" smtClean="0"/>
              <a:t>El </a:t>
            </a:r>
            <a:r>
              <a:rPr lang="en-GB" sz="3200" b="1" dirty="0" err="1" smtClean="0"/>
              <a:t>modelo</a:t>
            </a:r>
            <a:r>
              <a:rPr lang="en-GB" sz="3200" b="1" dirty="0" smtClean="0"/>
              <a:t> de </a:t>
            </a:r>
            <a:r>
              <a:rPr lang="en-GB" sz="3200" b="1" dirty="0" err="1" smtClean="0"/>
              <a:t>Formación</a:t>
            </a:r>
            <a:r>
              <a:rPr lang="en-GB" sz="3200" b="1" dirty="0" smtClean="0"/>
              <a:t> Dual </a:t>
            </a:r>
            <a:br>
              <a:rPr lang="en-GB" sz="3200" b="1" dirty="0" smtClean="0"/>
            </a:br>
            <a:r>
              <a:rPr lang="en-GB" sz="3200" b="1" dirty="0" smtClean="0"/>
              <a:t>“</a:t>
            </a:r>
            <a:r>
              <a:rPr lang="en-GB" sz="3200" b="1" dirty="0" err="1" smtClean="0"/>
              <a:t>Actores</a:t>
            </a:r>
            <a:r>
              <a:rPr lang="en-GB" sz="3200" b="1" dirty="0" smtClean="0"/>
              <a:t> y sus roles”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32" y="2533838"/>
            <a:ext cx="1474611" cy="1800655"/>
          </a:xfrm>
          <a:prstGeom prst="rect">
            <a:avLst/>
          </a:prstGeom>
        </p:spPr>
      </p:pic>
      <p:sp>
        <p:nvSpPr>
          <p:cNvPr id="5" name="Rechteck 3"/>
          <p:cNvSpPr/>
          <p:nvPr/>
        </p:nvSpPr>
        <p:spPr>
          <a:xfrm>
            <a:off x="264119" y="4852890"/>
            <a:ext cx="871103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dirty="0" smtClean="0"/>
              <a:t>Diana Cáceres-Reebs e Ilona Medrikat</a:t>
            </a:r>
          </a:p>
          <a:p>
            <a:endParaRPr lang="es-ES" sz="1500" dirty="0" smtClean="0"/>
          </a:p>
          <a:p>
            <a:r>
              <a:rPr lang="es-ES" sz="1500" dirty="0" smtClean="0"/>
              <a:t>Instituto Federal de Formación Profesional de Alemania (BIBB)</a:t>
            </a:r>
          </a:p>
          <a:p>
            <a:r>
              <a:rPr lang="es-ES" b="0" dirty="0" smtClean="0"/>
              <a:t>Área de Trabajo </a:t>
            </a:r>
            <a:r>
              <a:rPr lang="en-US" b="0" dirty="0" smtClean="0"/>
              <a:t>1.2 </a:t>
            </a:r>
            <a:r>
              <a:rPr lang="en-US" b="0" dirty="0"/>
              <a:t>“</a:t>
            </a:r>
            <a:r>
              <a:rPr lang="en-US" b="0" dirty="0" err="1"/>
              <a:t>Cooperación</a:t>
            </a:r>
            <a:r>
              <a:rPr lang="en-US" b="0" dirty="0"/>
              <a:t> </a:t>
            </a:r>
            <a:r>
              <a:rPr lang="en-US" b="0" dirty="0" err="1"/>
              <a:t>Internacional</a:t>
            </a:r>
            <a:r>
              <a:rPr lang="en-US" b="0" dirty="0"/>
              <a:t> y </a:t>
            </a:r>
            <a:r>
              <a:rPr lang="en-US" b="0" dirty="0" err="1"/>
              <a:t>Servicios</a:t>
            </a:r>
            <a:r>
              <a:rPr lang="en-US" b="0" dirty="0"/>
              <a:t> de </a:t>
            </a:r>
            <a:r>
              <a:rPr lang="en-US" b="0" dirty="0" err="1"/>
              <a:t>Asesoría</a:t>
            </a:r>
            <a:r>
              <a:rPr lang="en-US" b="0" dirty="0"/>
              <a:t> –German Office for International Cooperation in Vocational Education and Training (GOVET)”</a:t>
            </a:r>
            <a:endParaRPr lang="de-DE" b="0" dirty="0"/>
          </a:p>
          <a:p>
            <a:r>
              <a:rPr lang="es-ES" dirty="0" smtClean="0"/>
              <a:t> </a:t>
            </a:r>
            <a:endParaRPr lang="en-GB" dirty="0"/>
          </a:p>
        </p:txBody>
      </p:sp>
      <p:pic>
        <p:nvPicPr>
          <p:cNvPr id="7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838202" y="6487647"/>
            <a:ext cx="2942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16 de </a:t>
            </a:r>
            <a:r>
              <a:rPr lang="de-DE" dirty="0" err="1" smtClean="0"/>
              <a:t>noviembre</a:t>
            </a:r>
            <a:r>
              <a:rPr lang="de-DE" dirty="0" smtClean="0"/>
              <a:t>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11560" y="1693317"/>
            <a:ext cx="7848872" cy="4464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0905" y="710123"/>
            <a:ext cx="5223095" cy="448920"/>
          </a:xfrm>
        </p:spPr>
        <p:txBody>
          <a:bodyPr/>
          <a:lstStyle/>
          <a:p>
            <a:pPr algn="r"/>
            <a:r>
              <a:rPr lang="en-GB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en-GB" sz="22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Celebración </a:t>
            </a:r>
            <a:r>
              <a:rPr lang="es-E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un contrato </a:t>
            </a: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es-E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formación</a:t>
            </a:r>
            <a:endParaRPr lang="en-GB" sz="2200" noProof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88230" y="1957680"/>
            <a:ext cx="46722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0" dirty="0" smtClean="0"/>
              <a:t>Fundamento </a:t>
            </a:r>
            <a:r>
              <a:rPr lang="es-ES" sz="1600" b="0" dirty="0"/>
              <a:t>legal para el aprendizaje en la empresa durante la formación </a:t>
            </a:r>
            <a:r>
              <a:rPr lang="es-ES" sz="1600" b="0" dirty="0" smtClean="0"/>
              <a:t>profesional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0" dirty="0"/>
              <a:t>Expedido y registrado por las </a:t>
            </a:r>
            <a:r>
              <a:rPr lang="es-ES" sz="1600" b="0" dirty="0" smtClean="0"/>
              <a:t>cámaras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0" dirty="0"/>
              <a:t>Regula</a:t>
            </a:r>
            <a:r>
              <a:rPr lang="es-ES" sz="1600" b="0" dirty="0" smtClean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0" dirty="0"/>
              <a:t>duración de la formación</a:t>
            </a:r>
            <a:endParaRPr lang="de-DE" sz="1600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0" dirty="0"/>
              <a:t>comienzo y finalización de la formación</a:t>
            </a:r>
            <a:endParaRPr lang="de-DE" sz="1600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0" dirty="0" smtClean="0"/>
              <a:t>periodo </a:t>
            </a:r>
            <a:r>
              <a:rPr lang="es-ES" sz="1600" b="0" dirty="0"/>
              <a:t>de prueba</a:t>
            </a:r>
            <a:endParaRPr lang="de-DE" sz="1600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0" dirty="0"/>
              <a:t>derecho a vacaciones</a:t>
            </a:r>
            <a:endParaRPr lang="de-DE" sz="1600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0" dirty="0"/>
              <a:t>contenidos de formación</a:t>
            </a:r>
            <a:endParaRPr lang="de-DE" sz="1600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0" dirty="0"/>
              <a:t>retribución de la formación</a:t>
            </a:r>
            <a:endParaRPr lang="de-DE" sz="1600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0" dirty="0"/>
              <a:t>causas de </a:t>
            </a:r>
            <a:r>
              <a:rPr lang="es-ES" sz="1600" b="0" dirty="0" smtClean="0"/>
              <a:t>rescisión</a:t>
            </a:r>
            <a:endParaRPr lang="de-DE" sz="1600" b="0" dirty="0"/>
          </a:p>
        </p:txBody>
      </p:sp>
      <p:pic>
        <p:nvPicPr>
          <p:cNvPr id="13" name="Picture 2" descr="C:\Users\Lassig\Desktop\Ausbildungsvertrag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56" y="1752089"/>
            <a:ext cx="1976368" cy="26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4049470" y="5449608"/>
            <a:ext cx="4767936" cy="927441"/>
            <a:chOff x="3865187" y="4913298"/>
            <a:chExt cx="3816425" cy="1430381"/>
          </a:xfrm>
        </p:grpSpPr>
        <p:sp>
          <p:nvSpPr>
            <p:cNvPr id="49" name="Right Arrow 48"/>
            <p:cNvSpPr/>
            <p:nvPr/>
          </p:nvSpPr>
          <p:spPr>
            <a:xfrm>
              <a:off x="3865187" y="4913298"/>
              <a:ext cx="3816425" cy="1430381"/>
            </a:xfrm>
            <a:prstGeom prst="rightArrow">
              <a:avLst>
                <a:gd name="adj1" fmla="val 50000"/>
                <a:gd name="adj2" fmla="val 2553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30"/>
            <p:cNvSpPr/>
            <p:nvPr/>
          </p:nvSpPr>
          <p:spPr>
            <a:xfrm>
              <a:off x="3865187" y="5365088"/>
              <a:ext cx="3619789" cy="806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 err="1" smtClean="0"/>
                <a:t>Comienzo</a:t>
              </a:r>
              <a:r>
                <a:rPr lang="en-GB" sz="1400" b="1" dirty="0" smtClean="0"/>
                <a:t> del </a:t>
              </a:r>
              <a:r>
                <a:rPr lang="en-GB" sz="1400" b="1" dirty="0" err="1" smtClean="0"/>
                <a:t>aprendizaje</a:t>
              </a:r>
              <a:r>
                <a:rPr lang="en-GB" sz="1400" b="1" dirty="0" smtClean="0"/>
                <a:t> en el </a:t>
              </a:r>
              <a:r>
                <a:rPr lang="en-GB" sz="1400" b="1" dirty="0" err="1" smtClean="0"/>
                <a:t>proceso</a:t>
              </a:r>
              <a:r>
                <a:rPr lang="en-GB" sz="1400" b="1" dirty="0" smtClean="0"/>
                <a:t> </a:t>
              </a:r>
              <a:r>
                <a:rPr lang="en-GB" sz="1400" b="1" dirty="0" err="1" smtClean="0"/>
                <a:t>laboral</a:t>
              </a:r>
              <a:r>
                <a:rPr lang="en-GB" sz="1400" b="1" dirty="0" smtClean="0"/>
                <a:t> </a:t>
              </a:r>
              <a:endParaRPr lang="en-GB" sz="1400" b="1" i="1" dirty="0" smtClean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03" y="3102660"/>
            <a:ext cx="2133391" cy="266429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67544" y="1159043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Inicio de la formación 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profesional</a:t>
            </a:r>
            <a:endParaRPr lang="de-DE" sz="2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309571" y="273133"/>
            <a:ext cx="8834429" cy="3757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es-ES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Cómo funciona la formación profesional dual?</a:t>
            </a:r>
            <a:endParaRPr lang="en-GB" b="0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2506" y="698997"/>
            <a:ext cx="4431494" cy="436910"/>
          </a:xfrm>
        </p:spPr>
        <p:txBody>
          <a:bodyPr/>
          <a:lstStyle/>
          <a:p>
            <a:pPr lvl="0" algn="r"/>
            <a:r>
              <a:rPr lang="en-GB" sz="2200" noProof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3. </a:t>
            </a: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Aprendizaje en el proceso laboral</a:t>
            </a:r>
            <a:r>
              <a:rPr lang="de-DE" sz="22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de-DE" sz="2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de-DE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607754" y="1250970"/>
            <a:ext cx="2140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70% 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en la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</a:rPr>
              <a:t>empresa</a:t>
            </a:r>
            <a:endParaRPr lang="en-GB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6245329" y="1255038"/>
            <a:ext cx="27191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</a:rPr>
              <a:t>30%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</a:rPr>
              <a:t>en la </a:t>
            </a:r>
            <a:r>
              <a:rPr lang="en-GB" sz="1600" b="1" dirty="0" err="1" smtClean="0">
                <a:solidFill>
                  <a:schemeClr val="accent2">
                    <a:lumMod val="75000"/>
                  </a:schemeClr>
                </a:solidFill>
              </a:rPr>
              <a:t>escuela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2">
                    <a:lumMod val="75000"/>
                  </a:schemeClr>
                </a:solidFill>
              </a:rPr>
              <a:t>profesional</a:t>
            </a:r>
            <a:endParaRPr lang="en-GB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4" name="Ink 2353"/>
              <p14:cNvContentPartPr/>
              <p14:nvPr/>
            </p14:nvContentPartPr>
            <p14:xfrm>
              <a:off x="1354302" y="2774851"/>
              <a:ext cx="2394450" cy="298710"/>
            </p14:xfrm>
          </p:contentPart>
        </mc:Choice>
        <mc:Fallback xmlns="">
          <p:pic>
            <p:nvPicPr>
              <p:cNvPr id="2354" name="Ink 235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1062" y="2771612"/>
                <a:ext cx="2402370" cy="305188"/>
              </a:xfrm>
              <a:prstGeom prst="rect">
                <a:avLst/>
              </a:prstGeom>
            </p:spPr>
          </p:pic>
        </mc:Fallback>
      </mc:AlternateContent>
      <p:sp>
        <p:nvSpPr>
          <p:cNvPr id="408" name="Textfeld 11"/>
          <p:cNvSpPr txBox="1"/>
          <p:nvPr/>
        </p:nvSpPr>
        <p:spPr>
          <a:xfrm>
            <a:off x="223189" y="2397742"/>
            <a:ext cx="298835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600" b="0" dirty="0" smtClean="0"/>
              <a:t>Formación empresarial</a:t>
            </a:r>
            <a:endParaRPr lang="de-DE" sz="1600" b="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b="0" dirty="0" smtClean="0"/>
              <a:t>Fundamento </a:t>
            </a:r>
            <a:r>
              <a:rPr lang="es-ES" sz="1600" b="0" dirty="0"/>
              <a:t>legal: </a:t>
            </a:r>
            <a:br>
              <a:rPr lang="es-ES" sz="1600" b="0" dirty="0"/>
            </a:br>
            <a:r>
              <a:rPr lang="es-ES" sz="1600" b="0" dirty="0" smtClean="0"/>
              <a:t>contrato </a:t>
            </a:r>
            <a:r>
              <a:rPr lang="es-ES" sz="1600" b="0" dirty="0"/>
              <a:t>de </a:t>
            </a:r>
            <a:r>
              <a:rPr lang="es-ES" sz="1600" b="0" dirty="0" smtClean="0"/>
              <a:t>formación</a:t>
            </a:r>
            <a:endParaRPr lang="de-DE" sz="1600" b="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b="0" dirty="0" smtClean="0"/>
              <a:t>La </a:t>
            </a:r>
            <a:r>
              <a:rPr lang="es-ES" sz="1600" b="0" dirty="0"/>
              <a:t>empresa de formación </a:t>
            </a:r>
            <a:br>
              <a:rPr lang="es-ES" sz="1600" b="0" dirty="0"/>
            </a:br>
            <a:r>
              <a:rPr lang="es-ES" sz="1600" b="0" dirty="0" smtClean="0"/>
              <a:t>abona </a:t>
            </a:r>
            <a:r>
              <a:rPr lang="es-ES" sz="1600" b="0" dirty="0"/>
              <a:t>al/a la aprendiz una retribución por la </a:t>
            </a:r>
            <a:r>
              <a:rPr lang="es-ES" sz="1600" b="0" dirty="0" smtClean="0"/>
              <a:t>formación</a:t>
            </a:r>
            <a:endParaRPr lang="de-DE" sz="1600" b="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b="0" dirty="0" smtClean="0"/>
              <a:t>La </a:t>
            </a:r>
            <a:r>
              <a:rPr lang="es-ES" sz="1600" b="0" dirty="0"/>
              <a:t>empresa ofrece una formación estructurada bajo condiciones laborales reales (instructores en la empresa, equipamiento empresarial moderno, etc.)</a:t>
            </a:r>
            <a:endParaRPr lang="de-DE" sz="1600" b="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600" b="0" dirty="0" smtClean="0"/>
          </a:p>
        </p:txBody>
      </p:sp>
      <p:sp>
        <p:nvSpPr>
          <p:cNvPr id="409" name="Textfeld 11"/>
          <p:cNvSpPr txBox="1"/>
          <p:nvPr/>
        </p:nvSpPr>
        <p:spPr>
          <a:xfrm>
            <a:off x="6245329" y="2326492"/>
            <a:ext cx="24714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600" b="0" dirty="0"/>
              <a:t>Enseñanza de la escuela </a:t>
            </a:r>
            <a:r>
              <a:rPr lang="es-ES" sz="1600" b="0" dirty="0" smtClean="0"/>
              <a:t>profesional</a:t>
            </a:r>
            <a:endParaRPr lang="de-DE" sz="1600" b="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b="0" dirty="0" smtClean="0"/>
              <a:t>Fundamento </a:t>
            </a:r>
            <a:r>
              <a:rPr lang="es-ES" sz="1600" b="0" dirty="0"/>
              <a:t>legal: enseñanza </a:t>
            </a:r>
            <a:r>
              <a:rPr lang="es-ES" sz="1600" b="0" dirty="0" smtClean="0"/>
              <a:t>obligatoria</a:t>
            </a:r>
            <a:endParaRPr lang="de-DE" sz="1600" b="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b="0" dirty="0" smtClean="0"/>
              <a:t>Gratuita </a:t>
            </a:r>
            <a:r>
              <a:rPr lang="es-ES" sz="1600" b="0" dirty="0"/>
              <a:t>para empresas y </a:t>
            </a:r>
            <a:r>
              <a:rPr lang="es-ES" sz="1600" b="0" dirty="0" smtClean="0"/>
              <a:t>aprendices</a:t>
            </a:r>
            <a:endParaRPr lang="de-DE" sz="1600" b="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b="0" dirty="0" smtClean="0"/>
              <a:t>Los </a:t>
            </a:r>
            <a:r>
              <a:rPr lang="es-ES" sz="1600" b="0" dirty="0"/>
              <a:t>gobiernos federados financian el sistema educativo público (edificios, profesores, etc.)</a:t>
            </a:r>
            <a:endParaRPr lang="de-DE" sz="1600" b="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600" b="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3066822" y="1812091"/>
            <a:ext cx="2995044" cy="2750956"/>
            <a:chOff x="2466737" y="1300765"/>
            <a:chExt cx="2995044" cy="2750956"/>
          </a:xfrm>
        </p:grpSpPr>
        <p:sp>
          <p:nvSpPr>
            <p:cNvPr id="393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2" name="Ellipse 58"/>
            <p:cNvSpPr/>
            <p:nvPr/>
          </p:nvSpPr>
          <p:spPr>
            <a:xfrm rot="8115584">
              <a:off x="2881174" y="1452292"/>
              <a:ext cx="2556689" cy="2504176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6344" y="2037801"/>
              <a:ext cx="605857" cy="14694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09" y="1397300"/>
              <a:ext cx="657345" cy="6669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366" y="2127819"/>
              <a:ext cx="786415" cy="117431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296653" y="2127819"/>
              <a:ext cx="1241769" cy="1241769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1076" y="2248223"/>
              <a:ext cx="392791" cy="10290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0980" y="2267754"/>
              <a:ext cx="438623" cy="1009508"/>
            </a:xfrm>
            <a:prstGeom prst="rect">
              <a:avLst/>
            </a:prstGeom>
          </p:spPr>
        </p:pic>
      </p:grpSp>
      <p:sp>
        <p:nvSpPr>
          <p:cNvPr id="22" name="Rechteck 21"/>
          <p:cNvSpPr/>
          <p:nvPr/>
        </p:nvSpPr>
        <p:spPr>
          <a:xfrm>
            <a:off x="266389" y="917452"/>
            <a:ext cx="5544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En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 lugares de aprendizaje coordinados ("dual")</a:t>
            </a:r>
            <a:endParaRPr lang="de-DE" sz="2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de-DE" sz="2000" dirty="0"/>
          </a:p>
        </p:txBody>
      </p:sp>
      <p:grpSp>
        <p:nvGrpSpPr>
          <p:cNvPr id="23" name="Group 404"/>
          <p:cNvGrpSpPr/>
          <p:nvPr/>
        </p:nvGrpSpPr>
        <p:grpSpPr>
          <a:xfrm>
            <a:off x="193657" y="5669513"/>
            <a:ext cx="8496943" cy="702574"/>
            <a:chOff x="3876757" y="4653652"/>
            <a:chExt cx="3914002" cy="885952"/>
          </a:xfrm>
        </p:grpSpPr>
        <p:sp>
          <p:nvSpPr>
            <p:cNvPr id="24" name="Right Arrow 405"/>
            <p:cNvSpPr/>
            <p:nvPr/>
          </p:nvSpPr>
          <p:spPr>
            <a:xfrm>
              <a:off x="3876757" y="4653652"/>
              <a:ext cx="3914002" cy="885952"/>
            </a:xfrm>
            <a:prstGeom prst="rightArrow">
              <a:avLst>
                <a:gd name="adj1" fmla="val 50000"/>
                <a:gd name="adj2" fmla="val 25539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30"/>
            <p:cNvSpPr/>
            <p:nvPr/>
          </p:nvSpPr>
          <p:spPr>
            <a:xfrm>
              <a:off x="3884840" y="4936625"/>
              <a:ext cx="3861191" cy="388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14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1132692" y="5844516"/>
            <a:ext cx="6904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Duración general de la formación profesional dual: 2 – 3,5 años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6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el 1"/>
          <p:cNvSpPr txBox="1">
            <a:spLocks/>
          </p:cNvSpPr>
          <p:nvPr/>
        </p:nvSpPr>
        <p:spPr>
          <a:xfrm>
            <a:off x="309571" y="273133"/>
            <a:ext cx="8834429" cy="3757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es-ES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Cómo funciona la formación profesional dual?</a:t>
            </a:r>
            <a:endParaRPr lang="en-GB" b="0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01657" y="1909681"/>
            <a:ext cx="3882863" cy="4458634"/>
          </a:xfrm>
          <a:prstGeom prst="roundRect">
            <a:avLst>
              <a:gd name="adj" fmla="val 79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4215" y="744912"/>
            <a:ext cx="4248005" cy="414131"/>
          </a:xfrm>
        </p:spPr>
        <p:txBody>
          <a:bodyPr/>
          <a:lstStyle/>
          <a:p>
            <a:pPr lvl="0" algn="r"/>
            <a:r>
              <a:rPr lang="en-GB" sz="2200" noProof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4. </a:t>
            </a:r>
            <a:r>
              <a:rPr lang="es-E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Exámenes </a:t>
            </a: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finales </a:t>
            </a:r>
            <a:r>
              <a:rPr lang="es-E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independientes</a:t>
            </a:r>
            <a:endParaRPr lang="en-GB" sz="2200" noProof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2452" y="2666726"/>
            <a:ext cx="37554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0" dirty="0"/>
              <a:t>Examen final</a:t>
            </a:r>
            <a:endParaRPr lang="de-DE" sz="16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0" dirty="0"/>
              <a:t>Organizado por las cámaras</a:t>
            </a:r>
            <a:endParaRPr lang="de-DE" sz="16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0" dirty="0"/>
              <a:t>La comisión está compuesta por representantes </a:t>
            </a:r>
            <a:r>
              <a:rPr lang="es-ES" sz="1600" b="0" dirty="0" smtClean="0"/>
              <a:t>de</a:t>
            </a:r>
            <a:r>
              <a:rPr lang="es-ES" sz="1600" b="0" dirty="0"/>
              <a:t>:  </a:t>
            </a:r>
            <a:endParaRPr lang="de-DE" sz="1600" b="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0" dirty="0"/>
              <a:t>Empleadores </a:t>
            </a:r>
            <a:endParaRPr lang="de-DE" sz="1600" b="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0" dirty="0"/>
              <a:t>Trabajadores </a:t>
            </a:r>
            <a:endParaRPr lang="de-DE" sz="1600" b="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0" dirty="0"/>
              <a:t>Profesores de escuelas profesionales (Estado)</a:t>
            </a:r>
            <a:endParaRPr lang="de-DE" sz="16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0" dirty="0"/>
              <a:t>Por regla general, sin participación de profesores e instructores del respectivo examinado</a:t>
            </a:r>
            <a:endParaRPr lang="de-DE" sz="16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0" dirty="0"/>
              <a:t>Examina y evalúa a los aprendices</a:t>
            </a:r>
            <a:endParaRPr lang="de-DE" sz="1600" b="0" dirty="0"/>
          </a:p>
          <a:p>
            <a:pPr>
              <a:lnSpc>
                <a:spcPct val="150000"/>
              </a:lnSpc>
            </a:pPr>
            <a:endParaRPr lang="en-GB" sz="1600" b="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284520" y="4961400"/>
            <a:ext cx="5039250" cy="1244026"/>
            <a:chOff x="4446213" y="4918914"/>
            <a:chExt cx="4635169" cy="828410"/>
          </a:xfrm>
        </p:grpSpPr>
        <p:grpSp>
          <p:nvGrpSpPr>
            <p:cNvPr id="89" name="Group 88"/>
            <p:cNvGrpSpPr/>
            <p:nvPr/>
          </p:nvGrpSpPr>
          <p:grpSpPr>
            <a:xfrm>
              <a:off x="4446213" y="4918914"/>
              <a:ext cx="4635169" cy="810115"/>
              <a:chOff x="4652583" y="4958373"/>
              <a:chExt cx="2875801" cy="379626"/>
            </a:xfrm>
          </p:grpSpPr>
          <p:sp>
            <p:nvSpPr>
              <p:cNvPr id="90" name="Right Arrow 89"/>
              <p:cNvSpPr/>
              <p:nvPr/>
            </p:nvSpPr>
            <p:spPr>
              <a:xfrm>
                <a:off x="4652583" y="4958373"/>
                <a:ext cx="2694987" cy="379626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Rechteck 30"/>
              <p:cNvSpPr/>
              <p:nvPr/>
            </p:nvSpPr>
            <p:spPr>
              <a:xfrm>
                <a:off x="4747762" y="5064410"/>
                <a:ext cx="2780622" cy="182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b="0" dirty="0" err="1" smtClean="0"/>
                  <a:t>Finaliza</a:t>
                </a:r>
                <a:r>
                  <a:rPr lang="en-GB" sz="1600" b="0" dirty="0" smtClean="0"/>
                  <a:t> el </a:t>
                </a:r>
                <a:r>
                  <a:rPr lang="en-GB" sz="1600" b="0" dirty="0" err="1" smtClean="0"/>
                  <a:t>contracto</a:t>
                </a:r>
                <a:r>
                  <a:rPr lang="en-GB" sz="1600" b="0" dirty="0" smtClean="0"/>
                  <a:t>       </a:t>
                </a:r>
                <a:r>
                  <a:rPr lang="en-GB" sz="1600" b="0" dirty="0" err="1" smtClean="0"/>
                  <a:t>Comienza</a:t>
                </a:r>
                <a:r>
                  <a:rPr lang="en-GB" sz="1600" b="0" dirty="0" smtClean="0"/>
                  <a:t> </a:t>
                </a:r>
                <a:r>
                  <a:rPr lang="en-GB" sz="1600" b="0" dirty="0"/>
                  <a:t>la </a:t>
                </a:r>
                <a:r>
                  <a:rPr lang="en-GB" sz="1600" b="0" dirty="0" err="1"/>
                  <a:t>carrera</a:t>
                </a:r>
                <a:endParaRPr lang="en-GB" sz="1600" b="0" dirty="0"/>
              </a:p>
              <a:p>
                <a:r>
                  <a:rPr lang="en-GB" sz="1600" b="0" dirty="0" smtClean="0"/>
                  <a:t>de </a:t>
                </a:r>
                <a:r>
                  <a:rPr lang="en-GB" sz="1600" b="0" dirty="0" err="1" smtClean="0"/>
                  <a:t>formación</a:t>
                </a:r>
                <a:r>
                  <a:rPr lang="en-GB" sz="1600" b="0" dirty="0" smtClean="0"/>
                  <a:t>                   </a:t>
                </a:r>
                <a:r>
                  <a:rPr lang="en-GB" sz="1600" b="0" dirty="0" err="1" smtClean="0"/>
                  <a:t>profesional</a:t>
                </a:r>
                <a:r>
                  <a:rPr lang="en-GB" sz="1600" b="0" dirty="0" smtClean="0"/>
                  <a:t>  </a:t>
                </a:r>
              </a:p>
            </p:txBody>
          </p:sp>
        </p:grpSp>
        <p:cxnSp>
          <p:nvCxnSpPr>
            <p:cNvPr id="8" name="Gerade Verbindung 7"/>
            <p:cNvCxnSpPr/>
            <p:nvPr/>
          </p:nvCxnSpPr>
          <p:spPr>
            <a:xfrm>
              <a:off x="6522896" y="4937209"/>
              <a:ext cx="0" cy="810115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hteck 17"/>
          <p:cNvSpPr/>
          <p:nvPr/>
        </p:nvSpPr>
        <p:spPr>
          <a:xfrm>
            <a:off x="395652" y="1159043"/>
            <a:ext cx="554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Comisión 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examinadora</a:t>
            </a:r>
            <a:endParaRPr lang="de-DE" sz="2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60" y="1536783"/>
            <a:ext cx="671424" cy="32808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7" y="2013336"/>
            <a:ext cx="1474231" cy="55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48" y="1598992"/>
            <a:ext cx="1260479" cy="13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55266" y="1909681"/>
            <a:ext cx="4194968" cy="2773358"/>
            <a:chOff x="4355266" y="1909681"/>
            <a:chExt cx="3457094" cy="2773358"/>
          </a:xfrm>
        </p:grpSpPr>
        <p:grpSp>
          <p:nvGrpSpPr>
            <p:cNvPr id="9" name="Gruppieren 8"/>
            <p:cNvGrpSpPr/>
            <p:nvPr/>
          </p:nvGrpSpPr>
          <p:grpSpPr>
            <a:xfrm>
              <a:off x="4355266" y="1909681"/>
              <a:ext cx="3457094" cy="2773358"/>
              <a:chOff x="4355266" y="1909681"/>
              <a:chExt cx="3457094" cy="2773358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5076056" y="1909681"/>
                <a:ext cx="2736304" cy="27733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8424" y="2060848"/>
                <a:ext cx="671424" cy="32808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4805" y="2060848"/>
                <a:ext cx="752636" cy="1072619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292080" y="3140968"/>
                <a:ext cx="2466031" cy="1238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600" b="0" dirty="0" err="1" smtClean="0"/>
                  <a:t>Certificado</a:t>
                </a:r>
                <a:r>
                  <a:rPr lang="en-GB" sz="1600" b="0" dirty="0" smtClean="0"/>
                  <a:t> de </a:t>
                </a:r>
                <a:r>
                  <a:rPr lang="en-GB" sz="1600" b="0" dirty="0" err="1" smtClean="0"/>
                  <a:t>formación</a:t>
                </a:r>
                <a:endParaRPr lang="en-GB" sz="1600" b="0" dirty="0" smtClean="0"/>
              </a:p>
              <a:p>
                <a:pPr marL="185738" indent="-185738">
                  <a:spcBef>
                    <a:spcPts val="10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GB" sz="1600" b="0" dirty="0" err="1" smtClean="0"/>
                  <a:t>Expedido</a:t>
                </a:r>
                <a:r>
                  <a:rPr lang="en-GB" sz="1600" b="0" dirty="0" smtClean="0"/>
                  <a:t> </a:t>
                </a:r>
                <a:r>
                  <a:rPr lang="en-GB" sz="1600" b="0" dirty="0" err="1" smtClean="0"/>
                  <a:t>por</a:t>
                </a:r>
                <a:r>
                  <a:rPr lang="en-GB" sz="1600" b="0" dirty="0" smtClean="0"/>
                  <a:t> la </a:t>
                </a:r>
                <a:r>
                  <a:rPr lang="en-GB" sz="1600" b="0" dirty="0" err="1" smtClean="0"/>
                  <a:t>cámara</a:t>
                </a:r>
                <a:endParaRPr lang="en-GB" sz="1600" b="0" dirty="0" smtClean="0"/>
              </a:p>
              <a:p>
                <a:pPr marL="185738" indent="-185738">
                  <a:spcBef>
                    <a:spcPts val="10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GB" sz="1600" b="0" dirty="0" smtClean="0"/>
                  <a:t>Diploma con </a:t>
                </a:r>
                <a:r>
                  <a:rPr lang="en-GB" sz="1600" b="0" dirty="0" err="1" smtClean="0"/>
                  <a:t>reconocimiento</a:t>
                </a:r>
                <a:r>
                  <a:rPr lang="en-GB" sz="1600" b="0" dirty="0" smtClean="0"/>
                  <a:t> </a:t>
                </a:r>
                <a:r>
                  <a:rPr lang="en-GB" sz="1600" b="0" dirty="0" err="1" smtClean="0"/>
                  <a:t>oficial</a:t>
                </a:r>
                <a:r>
                  <a:rPr lang="en-GB" sz="1600" b="0" dirty="0" smtClean="0"/>
                  <a:t>  </a:t>
                </a:r>
                <a:endParaRPr lang="en-GB" sz="1600" b="0" dirty="0"/>
              </a:p>
            </p:txBody>
          </p:sp>
          <p:sp>
            <p:nvSpPr>
              <p:cNvPr id="6" name="Pfeil nach rechts 5"/>
              <p:cNvSpPr/>
              <p:nvPr/>
            </p:nvSpPr>
            <p:spPr>
              <a:xfrm>
                <a:off x="4355266" y="2747758"/>
                <a:ext cx="576774" cy="584019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781" y="2420888"/>
              <a:ext cx="612709" cy="674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el 1"/>
          <p:cNvSpPr txBox="1">
            <a:spLocks/>
          </p:cNvSpPr>
          <p:nvPr/>
        </p:nvSpPr>
        <p:spPr>
          <a:xfrm>
            <a:off x="309571" y="273133"/>
            <a:ext cx="8834429" cy="3757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es-ES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Cómo funciona la formación profesional dual?</a:t>
            </a:r>
            <a:endParaRPr lang="en-GB" b="0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1"/>
          <p:cNvGrpSpPr/>
          <p:nvPr/>
        </p:nvGrpSpPr>
        <p:grpSpPr>
          <a:xfrm rot="6105839">
            <a:off x="72193" y="2337378"/>
            <a:ext cx="3610640" cy="3471064"/>
            <a:chOff x="2389029" y="1341841"/>
            <a:chExt cx="2789164" cy="2681346"/>
          </a:xfrm>
        </p:grpSpPr>
        <p:sp>
          <p:nvSpPr>
            <p:cNvPr id="31" name="Oval 46"/>
            <p:cNvSpPr/>
            <p:nvPr/>
          </p:nvSpPr>
          <p:spPr>
            <a:xfrm rot="20894161">
              <a:off x="2425661" y="1341841"/>
              <a:ext cx="2750953" cy="2668804"/>
            </a:xfrm>
            <a:prstGeom prst="pi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58"/>
            <p:cNvSpPr/>
            <p:nvPr/>
          </p:nvSpPr>
          <p:spPr>
            <a:xfrm rot="4694161">
              <a:off x="2446219" y="1291213"/>
              <a:ext cx="2674784" cy="2789164"/>
            </a:xfrm>
            <a:prstGeom prst="pie">
              <a:avLst>
                <a:gd name="adj1" fmla="val 10792305"/>
                <a:gd name="adj2" fmla="val 1618735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83" y="2867378"/>
            <a:ext cx="659333" cy="939648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522051" y="5211976"/>
            <a:ext cx="4457918" cy="156284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46"/>
          <p:cNvSpPr/>
          <p:nvPr/>
        </p:nvSpPr>
        <p:spPr>
          <a:xfrm>
            <a:off x="2994761" y="1485838"/>
            <a:ext cx="6041736" cy="34167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12306" y="746056"/>
            <a:ext cx="6406645" cy="436910"/>
          </a:xfrm>
        </p:spPr>
        <p:txBody>
          <a:bodyPr/>
          <a:lstStyle/>
          <a:p>
            <a:pPr lvl="0" algn="r"/>
            <a:r>
              <a:rPr lang="en-GB" sz="2200" noProof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5. </a:t>
            </a: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La formación como clave para la carrera profesional</a:t>
            </a:r>
            <a:r>
              <a:rPr lang="de-DE" sz="22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de-DE" sz="2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de-DE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feld 15"/>
          <p:cNvSpPr txBox="1"/>
          <p:nvPr/>
        </p:nvSpPr>
        <p:spPr>
          <a:xfrm>
            <a:off x="5302009" y="1806339"/>
            <a:ext cx="2654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/>
              <a:t>Contrato laboral con la (antigua) empresa de </a:t>
            </a:r>
            <a:r>
              <a:rPr lang="es-ES" b="0" dirty="0" smtClean="0"/>
              <a:t>formación</a:t>
            </a:r>
            <a:endParaRPr lang="de-DE" b="0" dirty="0"/>
          </a:p>
        </p:txBody>
      </p:sp>
      <p:cxnSp>
        <p:nvCxnSpPr>
          <p:cNvPr id="22" name="Gerade Verbindung mit Pfeil 18"/>
          <p:cNvCxnSpPr/>
          <p:nvPr/>
        </p:nvCxnSpPr>
        <p:spPr>
          <a:xfrm flipV="1">
            <a:off x="2970229" y="2461593"/>
            <a:ext cx="1371159" cy="175121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7"/>
          <p:cNvCxnSpPr/>
          <p:nvPr/>
        </p:nvCxnSpPr>
        <p:spPr>
          <a:xfrm flipV="1">
            <a:off x="2970229" y="3870603"/>
            <a:ext cx="0" cy="57606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8"/>
          <p:cNvCxnSpPr/>
          <p:nvPr/>
        </p:nvCxnSpPr>
        <p:spPr>
          <a:xfrm flipV="1">
            <a:off x="2970229" y="3308332"/>
            <a:ext cx="1463444" cy="90447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5"/>
          <p:cNvSpPr txBox="1"/>
          <p:nvPr/>
        </p:nvSpPr>
        <p:spPr>
          <a:xfrm>
            <a:off x="5687650" y="2787256"/>
            <a:ext cx="3276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/>
              <a:t>Contrato laboral con la nueva empresa </a:t>
            </a:r>
            <a:r>
              <a:rPr lang="es-ES" b="0" dirty="0" smtClean="0"/>
              <a:t> en </a:t>
            </a:r>
            <a:r>
              <a:rPr lang="es-ES" b="0" dirty="0"/>
              <a:t>el mismo campo profesional</a:t>
            </a:r>
            <a:endParaRPr lang="de-DE" b="0" dirty="0"/>
          </a:p>
          <a:p>
            <a:endParaRPr lang="en-GB" b="0" dirty="0"/>
          </a:p>
        </p:txBody>
      </p:sp>
      <p:cxnSp>
        <p:nvCxnSpPr>
          <p:cNvPr id="34" name="Gerade Verbindung mit Pfeil 18"/>
          <p:cNvCxnSpPr/>
          <p:nvPr/>
        </p:nvCxnSpPr>
        <p:spPr>
          <a:xfrm>
            <a:off x="2970229" y="4238174"/>
            <a:ext cx="167946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5"/>
          <p:cNvSpPr txBox="1"/>
          <p:nvPr/>
        </p:nvSpPr>
        <p:spPr>
          <a:xfrm>
            <a:off x="3820739" y="5351510"/>
            <a:ext cx="25522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dirty="0"/>
              <a:t>Formación terciaria en todo el territorio federal</a:t>
            </a:r>
            <a:endParaRPr lang="de-DE" b="0" dirty="0"/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dirty="0"/>
              <a:t>Formación continua y perfeccionamiento en todo el territorio </a:t>
            </a:r>
            <a:r>
              <a:rPr lang="es-ES" b="0" dirty="0" smtClean="0"/>
              <a:t>federal</a:t>
            </a:r>
            <a:endParaRPr lang="de-DE" b="0" dirty="0"/>
          </a:p>
        </p:txBody>
      </p:sp>
      <p:cxnSp>
        <p:nvCxnSpPr>
          <p:cNvPr id="37" name="Gerade Verbindung mit Pfeil 18"/>
          <p:cNvCxnSpPr/>
          <p:nvPr/>
        </p:nvCxnSpPr>
        <p:spPr>
          <a:xfrm>
            <a:off x="2970229" y="4212811"/>
            <a:ext cx="731722" cy="125320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15"/>
          <p:cNvSpPr txBox="1"/>
          <p:nvPr/>
        </p:nvSpPr>
        <p:spPr>
          <a:xfrm>
            <a:off x="5751585" y="3719161"/>
            <a:ext cx="2569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/>
              <a:t>Actividad remunerada en </a:t>
            </a:r>
            <a:r>
              <a:rPr lang="es-ES" b="0" dirty="0" smtClean="0"/>
              <a:t>otro </a:t>
            </a:r>
            <a:r>
              <a:rPr lang="es-ES" b="0" dirty="0"/>
              <a:t>campo profesional</a:t>
            </a:r>
            <a:endParaRPr lang="de-DE" b="0" dirty="0"/>
          </a:p>
          <a:p>
            <a:endParaRPr lang="en-GB" b="0" dirty="0"/>
          </a:p>
        </p:txBody>
      </p:sp>
      <p:sp>
        <p:nvSpPr>
          <p:cNvPr id="48" name="TextBox 47"/>
          <p:cNvSpPr txBox="1"/>
          <p:nvPr/>
        </p:nvSpPr>
        <p:spPr>
          <a:xfrm>
            <a:off x="7105333" y="1499248"/>
            <a:ext cx="2432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i="1"/>
            </a:lvl1pPr>
          </a:lstStyle>
          <a:p>
            <a:r>
              <a:rPr lang="es-ES" dirty="0"/>
              <a:t>Mercado laboral</a:t>
            </a:r>
            <a:endParaRPr lang="de-DE" dirty="0"/>
          </a:p>
          <a:p>
            <a:endParaRPr lang="de-DE" dirty="0"/>
          </a:p>
        </p:txBody>
      </p:sp>
      <p:sp>
        <p:nvSpPr>
          <p:cNvPr id="55" name="TextBox 54"/>
          <p:cNvSpPr txBox="1"/>
          <p:nvPr/>
        </p:nvSpPr>
        <p:spPr>
          <a:xfrm>
            <a:off x="3889614" y="488724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/>
              <a:t>Formación continua</a:t>
            </a:r>
            <a:endParaRPr lang="de-DE" sz="1600" b="1" i="1" dirty="0"/>
          </a:p>
          <a:p>
            <a:endParaRPr lang="de-DE" sz="16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74" y="3942606"/>
            <a:ext cx="1008006" cy="4909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4" y="3308332"/>
            <a:ext cx="474872" cy="12440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772" y="3445090"/>
            <a:ext cx="510910" cy="12391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49" y="1836119"/>
            <a:ext cx="814560" cy="8264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1010" y="2823960"/>
            <a:ext cx="814560" cy="8264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4729" y="3774835"/>
            <a:ext cx="814560" cy="8264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71" y="5466016"/>
            <a:ext cx="706355" cy="1054768"/>
          </a:xfrm>
          <a:prstGeom prst="rect">
            <a:avLst/>
          </a:prstGeom>
        </p:spPr>
      </p:pic>
      <p:sp>
        <p:nvSpPr>
          <p:cNvPr id="42" name="TextBox 47"/>
          <p:cNvSpPr txBox="1"/>
          <p:nvPr/>
        </p:nvSpPr>
        <p:spPr>
          <a:xfrm>
            <a:off x="467544" y="1971349"/>
            <a:ext cx="286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/>
              <a:t>Formación profesional dual</a:t>
            </a:r>
            <a:endParaRPr lang="de-DE" sz="1600" b="1" i="1" dirty="0"/>
          </a:p>
          <a:p>
            <a:endParaRPr lang="de-DE" sz="1600" b="1" i="1" dirty="0"/>
          </a:p>
        </p:txBody>
      </p:sp>
      <p:sp>
        <p:nvSpPr>
          <p:cNvPr id="44" name="Rechteck 43"/>
          <p:cNvSpPr/>
          <p:nvPr/>
        </p:nvSpPr>
        <p:spPr>
          <a:xfrm>
            <a:off x="100986" y="1182966"/>
            <a:ext cx="5544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Oportunidades después de la formación profesional</a:t>
            </a:r>
            <a:endParaRPr lang="de-DE" sz="2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GB" sz="2000" dirty="0"/>
          </a:p>
        </p:txBody>
      </p:sp>
      <p:pic>
        <p:nvPicPr>
          <p:cNvPr id="33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el 1"/>
          <p:cNvSpPr txBox="1">
            <a:spLocks/>
          </p:cNvSpPr>
          <p:nvPr/>
        </p:nvSpPr>
        <p:spPr>
          <a:xfrm>
            <a:off x="309571" y="273133"/>
            <a:ext cx="8834429" cy="3757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es-ES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Cómo funciona la formación profesional dual?</a:t>
            </a:r>
            <a:endParaRPr lang="en-GB" b="0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2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36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5647" y="711308"/>
            <a:ext cx="8355843" cy="532083"/>
          </a:xfrm>
        </p:spPr>
        <p:txBody>
          <a:bodyPr/>
          <a:lstStyle/>
          <a:p>
            <a:pPr lvl="0" algn="r"/>
            <a:r>
              <a:rPr lang="en-GB" sz="2200" noProof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6. </a:t>
            </a: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Los actores fomentan la formación profesional dual y aseguran su calidad</a:t>
            </a:r>
            <a:r>
              <a:rPr lang="de-DE" sz="22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de-DE" sz="2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de-DE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4" name="Ink 2353"/>
              <p14:cNvContentPartPr/>
              <p14:nvPr/>
            </p14:nvContentPartPr>
            <p14:xfrm>
              <a:off x="1273979" y="2673042"/>
              <a:ext cx="2394450" cy="298710"/>
            </p14:xfrm>
          </p:contentPart>
        </mc:Choice>
        <mc:Fallback xmlns="">
          <p:pic>
            <p:nvPicPr>
              <p:cNvPr id="2354" name="Ink 235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0739" y="2669803"/>
                <a:ext cx="2402370" cy="305188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/>
          <p:cNvGrpSpPr/>
          <p:nvPr/>
        </p:nvGrpSpPr>
        <p:grpSpPr>
          <a:xfrm>
            <a:off x="3487976" y="1220992"/>
            <a:ext cx="2261519" cy="2144943"/>
            <a:chOff x="3375658" y="2095856"/>
            <a:chExt cx="2261519" cy="237534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375658" y="2095856"/>
              <a:ext cx="2261519" cy="2079136"/>
            </a:xfrm>
            <a:prstGeom prst="rect">
              <a:avLst/>
            </a:prstGeom>
            <a:effectLst/>
          </p:spPr>
        </p:pic>
        <p:grpSp>
          <p:nvGrpSpPr>
            <p:cNvPr id="24" name="Group 23"/>
            <p:cNvGrpSpPr/>
            <p:nvPr/>
          </p:nvGrpSpPr>
          <p:grpSpPr>
            <a:xfrm>
              <a:off x="3399035" y="2543476"/>
              <a:ext cx="1427991" cy="1317214"/>
              <a:chOff x="2466737" y="1300765"/>
              <a:chExt cx="2982309" cy="2750956"/>
            </a:xfrm>
          </p:grpSpPr>
          <p:sp>
            <p:nvSpPr>
              <p:cNvPr id="25" name="Oval 46"/>
              <p:cNvSpPr/>
              <p:nvPr/>
            </p:nvSpPr>
            <p:spPr>
              <a:xfrm rot="2700000">
                <a:off x="2425660" y="1341842"/>
                <a:ext cx="2750956" cy="2668802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30" name="Oval 29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909" y="2600951"/>
              <a:ext cx="1461699" cy="1870247"/>
            </a:xfrm>
            <a:prstGeom prst="rect">
              <a:avLst/>
            </a:prstGeom>
          </p:spPr>
        </p:pic>
      </p:grpSp>
      <p:grpSp>
        <p:nvGrpSpPr>
          <p:cNvPr id="12" name="Gruppieren 11"/>
          <p:cNvGrpSpPr/>
          <p:nvPr/>
        </p:nvGrpSpPr>
        <p:grpSpPr>
          <a:xfrm>
            <a:off x="90875" y="1753589"/>
            <a:ext cx="3142750" cy="4362324"/>
            <a:chOff x="820" y="1721817"/>
            <a:chExt cx="3142750" cy="4362324"/>
          </a:xfrm>
        </p:grpSpPr>
        <p:grpSp>
          <p:nvGrpSpPr>
            <p:cNvPr id="6" name="Gruppieren 5"/>
            <p:cNvGrpSpPr/>
            <p:nvPr/>
          </p:nvGrpSpPr>
          <p:grpSpPr>
            <a:xfrm>
              <a:off x="24572" y="1721817"/>
              <a:ext cx="3118998" cy="4362324"/>
              <a:chOff x="107423" y="1710666"/>
              <a:chExt cx="2928816" cy="4271776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07423" y="1710666"/>
                <a:ext cx="2752343" cy="4271776"/>
              </a:xfrm>
              <a:prstGeom prst="roundRect">
                <a:avLst>
                  <a:gd name="adj" fmla="val 905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96629" y="1750514"/>
                <a:ext cx="2839610" cy="374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3038" lvl="1" indent="-173038">
                  <a:lnSpc>
                    <a:spcPct val="150000"/>
                  </a:lnSpc>
                </a:pPr>
                <a:endParaRPr lang="en-GB" alt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8683" y="1855516"/>
                <a:ext cx="534450" cy="261151"/>
              </a:xfrm>
              <a:prstGeom prst="rect">
                <a:avLst/>
              </a:prstGeom>
            </p:spPr>
          </p:pic>
        </p:grpSp>
        <p:sp>
          <p:nvSpPr>
            <p:cNvPr id="14" name="Rechteck 13"/>
            <p:cNvSpPr/>
            <p:nvPr/>
          </p:nvSpPr>
          <p:spPr>
            <a:xfrm>
              <a:off x="820" y="2266682"/>
              <a:ext cx="2928065" cy="329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 smtClean="0"/>
                <a:t>Cámaras</a:t>
              </a:r>
              <a:endParaRPr lang="de-DE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0" dirty="0" smtClean="0"/>
                <a:t>Asesoran </a:t>
              </a:r>
              <a:r>
                <a:rPr lang="es-ES" sz="1600" b="0" dirty="0"/>
                <a:t>a las empresas </a:t>
              </a:r>
              <a:endParaRPr lang="es-ES" sz="1600" b="0" dirty="0" smtClean="0"/>
            </a:p>
            <a:p>
              <a:r>
                <a:rPr lang="es-ES" sz="1600" b="0" dirty="0"/>
                <a:t> </a:t>
              </a:r>
              <a:r>
                <a:rPr lang="es-ES" sz="1600" b="0" dirty="0" smtClean="0"/>
                <a:t>    de </a:t>
              </a:r>
              <a:r>
                <a:rPr lang="es-ES" sz="1600" b="0" dirty="0"/>
                <a:t>formación </a:t>
              </a:r>
              <a:endParaRPr lang="de-DE" sz="16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0" dirty="0" smtClean="0"/>
                <a:t>Examinan </a:t>
              </a:r>
              <a:r>
                <a:rPr lang="es-ES" sz="1600" b="0" dirty="0"/>
                <a:t>y certifican a las empresas de </a:t>
              </a:r>
              <a:r>
                <a:rPr lang="es-ES" sz="1600" b="0" dirty="0" smtClean="0"/>
                <a:t>formación</a:t>
              </a:r>
              <a:endParaRPr lang="de-DE" sz="16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0" dirty="0" smtClean="0"/>
                <a:t>Supervisan </a:t>
              </a:r>
              <a:r>
                <a:rPr lang="es-ES" sz="1600" b="0" dirty="0"/>
                <a:t>y controlan la formación empresarial (equipamiento, instructores, etc.) </a:t>
              </a:r>
              <a:endParaRPr lang="de-DE" sz="16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0" dirty="0" smtClean="0"/>
                <a:t>Registran </a:t>
              </a:r>
              <a:r>
                <a:rPr lang="es-ES" sz="1600" b="0" dirty="0"/>
                <a:t>contratos de </a:t>
              </a:r>
              <a:r>
                <a:rPr lang="es-ES" sz="1600" b="0" dirty="0" smtClean="0"/>
                <a:t>formación</a:t>
              </a:r>
              <a:endParaRPr lang="de-DE" sz="16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0" dirty="0" smtClean="0"/>
                <a:t>Organizan </a:t>
              </a:r>
              <a:r>
                <a:rPr lang="es-ES" sz="1600" b="0" dirty="0"/>
                <a:t>exámenes parciales y </a:t>
              </a:r>
              <a:r>
                <a:rPr lang="es-ES" sz="1600" b="0" dirty="0" smtClean="0"/>
                <a:t>finales</a:t>
              </a:r>
              <a:endParaRPr lang="de-DE" sz="1600" b="0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084912" y="3061948"/>
            <a:ext cx="2954860" cy="2964043"/>
            <a:chOff x="3084912" y="3061948"/>
            <a:chExt cx="2954860" cy="296404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3115622" y="3061948"/>
              <a:ext cx="2844000" cy="2964043"/>
              <a:chOff x="3031876" y="3923320"/>
              <a:chExt cx="2954860" cy="233576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031876" y="3923320"/>
                <a:ext cx="2923736" cy="2335768"/>
              </a:xfrm>
              <a:prstGeom prst="roundRect">
                <a:avLst>
                  <a:gd name="adj" fmla="val 1132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83244" y="4509120"/>
                <a:ext cx="2903492" cy="38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3038" lvl="1" indent="-173038">
                  <a:lnSpc>
                    <a:spcPct val="15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896" y="3955655"/>
                <a:ext cx="480043" cy="292271"/>
              </a:xfrm>
              <a:prstGeom prst="rect">
                <a:avLst/>
              </a:prstGeom>
            </p:spPr>
          </p:pic>
        </p:grpSp>
        <p:sp>
          <p:nvSpPr>
            <p:cNvPr id="16" name="Rechteck 15"/>
            <p:cNvSpPr/>
            <p:nvPr/>
          </p:nvSpPr>
          <p:spPr>
            <a:xfrm>
              <a:off x="3084912" y="3365935"/>
              <a:ext cx="295486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/>
                <a:t>Interlocutores sociales</a:t>
              </a:r>
              <a:endParaRPr lang="de-DE" sz="1600" dirty="0"/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s-ES" sz="1600" b="0" dirty="0"/>
                <a:t>Los sindicatos y las asociaciones patronales negocian la retribución de la formación </a:t>
              </a:r>
              <a:endParaRPr lang="de-DE" sz="1600" b="0" dirty="0"/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s-ES" sz="1600" b="0" dirty="0" smtClean="0"/>
                <a:t>Participan </a:t>
              </a:r>
              <a:r>
                <a:rPr lang="es-ES" sz="1600" b="0" dirty="0"/>
                <a:t>en la conformación de los estándares para la formación </a:t>
              </a:r>
              <a:r>
                <a:rPr lang="es-ES" sz="1600" b="0" dirty="0" smtClean="0"/>
                <a:t>empresarial</a:t>
              </a:r>
              <a:endParaRPr lang="de-DE" sz="1600" b="0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948652" y="1615346"/>
            <a:ext cx="3059572" cy="4410645"/>
            <a:chOff x="5948652" y="1615346"/>
            <a:chExt cx="3059572" cy="4410645"/>
          </a:xfrm>
        </p:grpSpPr>
        <p:grpSp>
          <p:nvGrpSpPr>
            <p:cNvPr id="11" name="Group 10"/>
            <p:cNvGrpSpPr/>
            <p:nvPr/>
          </p:nvGrpSpPr>
          <p:grpSpPr>
            <a:xfrm>
              <a:off x="5979126" y="1615346"/>
              <a:ext cx="3029098" cy="4410645"/>
              <a:chOff x="6114902" y="1723110"/>
              <a:chExt cx="3029098" cy="441064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114902" y="1723110"/>
                <a:ext cx="3029098" cy="4410645"/>
                <a:chOff x="6114902" y="1723110"/>
                <a:chExt cx="3029098" cy="4410645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6114903" y="1731687"/>
                  <a:ext cx="2900650" cy="1157771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5" name="Gruppieren 4"/>
                <p:cNvGrpSpPr/>
                <p:nvPr/>
              </p:nvGrpSpPr>
              <p:grpSpPr>
                <a:xfrm>
                  <a:off x="6114902" y="1723110"/>
                  <a:ext cx="3029098" cy="4410645"/>
                  <a:chOff x="6031156" y="1889428"/>
                  <a:chExt cx="3029098" cy="4410645"/>
                </a:xfrm>
              </p:grpSpPr>
              <p:sp>
                <p:nvSpPr>
                  <p:cNvPr id="23" name="Rounded Rectangle 47"/>
                  <p:cNvSpPr/>
                  <p:nvPr/>
                </p:nvSpPr>
                <p:spPr>
                  <a:xfrm>
                    <a:off x="6031156" y="3046425"/>
                    <a:ext cx="2906492" cy="3253648"/>
                  </a:xfrm>
                  <a:prstGeom prst="roundRect">
                    <a:avLst>
                      <a:gd name="adj" fmla="val 8304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7" name="Textfeld 76"/>
                  <p:cNvSpPr txBox="1"/>
                  <p:nvPr/>
                </p:nvSpPr>
                <p:spPr>
                  <a:xfrm>
                    <a:off x="6108758" y="1889428"/>
                    <a:ext cx="2951496" cy="14773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GB" sz="1600" b="1" dirty="0" smtClean="0"/>
                      <a:t>Estado</a:t>
                    </a:r>
                  </a:p>
                  <a:p>
                    <a:pPr>
                      <a:lnSpc>
                        <a:spcPct val="150000"/>
                      </a:lnSpc>
                    </a:pPr>
                    <a:endParaRPr lang="en-GB" sz="1600" b="1" dirty="0" smtClean="0"/>
                  </a:p>
                  <a:p>
                    <a:pPr marL="179388" indent="-179388">
                      <a:buFont typeface="Arial" panose="020B0604020202020204" pitchFamily="34" charset="0"/>
                      <a:buChar char="•"/>
                    </a:pPr>
                    <a:endParaRPr lang="en-GB" sz="1400" dirty="0" smtClean="0"/>
                  </a:p>
                  <a:p>
                    <a:pPr marL="179388" indent="-179388">
                      <a:buFont typeface="Arial" panose="020B0604020202020204" pitchFamily="34" charset="0"/>
                      <a:buChar char="•"/>
                    </a:pPr>
                    <a:endParaRPr lang="en-GB" sz="1400" dirty="0"/>
                  </a:p>
                  <a:p>
                    <a:pPr marL="179388" indent="-179388">
                      <a:buFont typeface="Arial" panose="020B0604020202020204" pitchFamily="34" charset="0"/>
                      <a:buChar char="•"/>
                    </a:pPr>
                    <a:endParaRPr lang="en-GB" sz="1400" dirty="0" smtClean="0"/>
                  </a:p>
                </p:txBody>
              </p:sp>
            </p:grpSp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8280" y="1783594"/>
                <a:ext cx="358701" cy="397669"/>
              </a:xfrm>
              <a:prstGeom prst="rect">
                <a:avLst/>
              </a:prstGeom>
            </p:spPr>
          </p:pic>
        </p:grpSp>
        <p:sp>
          <p:nvSpPr>
            <p:cNvPr id="17" name="Rechteck 16"/>
            <p:cNvSpPr/>
            <p:nvPr/>
          </p:nvSpPr>
          <p:spPr>
            <a:xfrm>
              <a:off x="5948652" y="1955296"/>
              <a:ext cx="302909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s-ES" sz="1400" b="0" dirty="0"/>
                <a:t>Financia, supervisa y </a:t>
              </a:r>
              <a:endParaRPr lang="es-ES" sz="1400" b="0" dirty="0" smtClean="0"/>
            </a:p>
            <a:p>
              <a:pPr lvl="0"/>
              <a:r>
                <a:rPr lang="es-ES" sz="1400" b="0" dirty="0"/>
                <a:t> </a:t>
              </a:r>
              <a:r>
                <a:rPr lang="es-ES" sz="1400" b="0" dirty="0" smtClean="0"/>
                <a:t>      controla el </a:t>
              </a:r>
              <a:r>
                <a:rPr lang="es-ES" sz="1400" b="0" dirty="0"/>
                <a:t>sistema público </a:t>
              </a:r>
              <a:r>
                <a:rPr lang="es-ES" sz="1400" b="0" dirty="0" smtClean="0"/>
                <a:t>de escuelas  profesionales </a:t>
              </a:r>
              <a:endParaRPr lang="de-DE" sz="1400" b="0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5979127" y="3612156"/>
              <a:ext cx="291476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0" dirty="0"/>
                <a:t>El Estado Federal lleva a cabo la investigación de la formación profesional institucionalizada (BIBB)</a:t>
              </a:r>
              <a:endParaRPr lang="de-DE" sz="16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0" dirty="0"/>
                <a:t>Organiza el desarrollo (ulterior) de los estándares de </a:t>
              </a:r>
              <a:r>
                <a:rPr lang="es-ES" sz="1600" b="0" dirty="0" smtClean="0"/>
                <a:t>formación</a:t>
              </a:r>
              <a:endParaRPr lang="de-DE" sz="1600" b="0" dirty="0"/>
            </a:p>
          </p:txBody>
        </p:sp>
      </p:grpSp>
      <p:pic>
        <p:nvPicPr>
          <p:cNvPr id="39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el 1"/>
          <p:cNvSpPr txBox="1">
            <a:spLocks/>
          </p:cNvSpPr>
          <p:nvPr/>
        </p:nvSpPr>
        <p:spPr>
          <a:xfrm>
            <a:off x="309571" y="273133"/>
            <a:ext cx="8834429" cy="3757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es-ES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Cómo funciona la formación profesional dual?</a:t>
            </a:r>
            <a:endParaRPr lang="en-GB" b="0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21806" y="2211252"/>
            <a:ext cx="3646160" cy="3960440"/>
            <a:chOff x="5321806" y="2211252"/>
            <a:chExt cx="3646160" cy="3960440"/>
          </a:xfrm>
        </p:grpSpPr>
        <p:sp>
          <p:nvSpPr>
            <p:cNvPr id="34" name="Pfeil nach rechts 33"/>
            <p:cNvSpPr/>
            <p:nvPr/>
          </p:nvSpPr>
          <p:spPr>
            <a:xfrm>
              <a:off x="5321806" y="4948740"/>
              <a:ext cx="396000" cy="69794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rechts 35"/>
            <p:cNvSpPr/>
            <p:nvPr/>
          </p:nvSpPr>
          <p:spPr>
            <a:xfrm>
              <a:off x="5381180" y="2666290"/>
              <a:ext cx="396000" cy="69794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5822282" y="2211252"/>
              <a:ext cx="3145684" cy="3960440"/>
              <a:chOff x="5556056" y="2420888"/>
              <a:chExt cx="3145684" cy="3960440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5556056" y="2420888"/>
                <a:ext cx="3145684" cy="3960440"/>
                <a:chOff x="5905689" y="1602368"/>
                <a:chExt cx="3145684" cy="3433820"/>
              </a:xfrm>
            </p:grpSpPr>
            <p:sp>
              <p:nvSpPr>
                <p:cNvPr id="41" name="Rounded Rectangle 97"/>
                <p:cNvSpPr/>
                <p:nvPr/>
              </p:nvSpPr>
              <p:spPr>
                <a:xfrm>
                  <a:off x="5905689" y="1602368"/>
                  <a:ext cx="3138838" cy="343382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00535" y="2258110"/>
                  <a:ext cx="806876" cy="1159596"/>
                </a:xfrm>
                <a:prstGeom prst="rect">
                  <a:avLst/>
                </a:prstGeom>
              </p:spPr>
            </p:pic>
            <p:sp>
              <p:nvSpPr>
                <p:cNvPr id="5" name="Textfeld 4"/>
                <p:cNvSpPr txBox="1"/>
                <p:nvPr/>
              </p:nvSpPr>
              <p:spPr>
                <a:xfrm>
                  <a:off x="6907411" y="2688151"/>
                  <a:ext cx="67429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600" b="1" dirty="0" smtClean="0"/>
                    <a:t>=</a:t>
                  </a:r>
                  <a:endParaRPr lang="de-DE" sz="3600" b="1" dirty="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7732385" y="2631936"/>
                  <a:ext cx="349516" cy="349516"/>
                </a:xfrm>
                <a:prstGeom prst="ellipse">
                  <a:avLst/>
                </a:prstGeom>
                <a:solidFill>
                  <a:schemeClr val="bg1"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Rechteck 39"/>
                <p:cNvSpPr/>
                <p:nvPr/>
              </p:nvSpPr>
              <p:spPr>
                <a:xfrm>
                  <a:off x="5905689" y="3492888"/>
                  <a:ext cx="3145684" cy="2668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sz="1400" b="0" dirty="0"/>
                </a:p>
              </p:txBody>
            </p:sp>
          </p:grpSp>
          <p:grpSp>
            <p:nvGrpSpPr>
              <p:cNvPr id="14" name="Gruppieren 13"/>
              <p:cNvGrpSpPr/>
              <p:nvPr/>
            </p:nvGrpSpPr>
            <p:grpSpPr>
              <a:xfrm>
                <a:off x="5750902" y="2454769"/>
                <a:ext cx="2793077" cy="2308377"/>
                <a:chOff x="5750902" y="2454769"/>
                <a:chExt cx="2793077" cy="2308377"/>
              </a:xfrm>
            </p:grpSpPr>
            <p:sp>
              <p:nvSpPr>
                <p:cNvPr id="12" name="Rechteck 11"/>
                <p:cNvSpPr/>
                <p:nvPr/>
              </p:nvSpPr>
              <p:spPr>
                <a:xfrm>
                  <a:off x="5750902" y="2454769"/>
                  <a:ext cx="279307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ES" b="1" dirty="0"/>
                    <a:t>Estándares para la formación profesional dual</a:t>
                  </a:r>
                  <a:endParaRPr lang="de-DE" b="1" dirty="0"/>
                </a:p>
              </p:txBody>
            </p:sp>
            <p:grpSp>
              <p:nvGrpSpPr>
                <p:cNvPr id="68" name="Gruppieren 67"/>
                <p:cNvGrpSpPr/>
                <p:nvPr/>
              </p:nvGrpSpPr>
              <p:grpSpPr>
                <a:xfrm>
                  <a:off x="7108076" y="3289086"/>
                  <a:ext cx="1403425" cy="1474060"/>
                  <a:chOff x="3375658" y="2095856"/>
                  <a:chExt cx="2261519" cy="2375342"/>
                </a:xfrm>
              </p:grpSpPr>
              <p:pic>
                <p:nvPicPr>
                  <p:cNvPr id="69" name="Picture 4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316597">
                    <a:off x="3375658" y="2095856"/>
                    <a:ext cx="2261519" cy="2079136"/>
                  </a:xfrm>
                  <a:prstGeom prst="rect">
                    <a:avLst/>
                  </a:prstGeom>
                  <a:effectLst/>
                </p:spPr>
              </p:pic>
              <p:grpSp>
                <p:nvGrpSpPr>
                  <p:cNvPr id="70" name="Group 23"/>
                  <p:cNvGrpSpPr/>
                  <p:nvPr/>
                </p:nvGrpSpPr>
                <p:grpSpPr>
                  <a:xfrm>
                    <a:off x="3399035" y="2543476"/>
                    <a:ext cx="1427991" cy="1317214"/>
                    <a:chOff x="2466737" y="1300765"/>
                    <a:chExt cx="2982309" cy="2750956"/>
                  </a:xfrm>
                </p:grpSpPr>
                <p:sp>
                  <p:nvSpPr>
                    <p:cNvPr id="72" name="Oval 46"/>
                    <p:cNvSpPr/>
                    <p:nvPr/>
                  </p:nvSpPr>
                  <p:spPr>
                    <a:xfrm rot="2700000">
                      <a:off x="2425660" y="1341842"/>
                      <a:ext cx="2750956" cy="2668802"/>
                    </a:xfrm>
                    <a:prstGeom prst="pi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3" name="Ellipse 58"/>
                    <p:cNvSpPr/>
                    <p:nvPr/>
                  </p:nvSpPr>
                  <p:spPr>
                    <a:xfrm rot="8115584">
                      <a:off x="2881174" y="1452292"/>
                      <a:ext cx="2556689" cy="2504176"/>
                    </a:xfrm>
                    <a:prstGeom prst="pie">
                      <a:avLst>
                        <a:gd name="adj1" fmla="val 10792305"/>
                        <a:gd name="adj2" fmla="val 16199999"/>
                      </a:avLst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pic>
                  <p:nvPicPr>
                    <p:cNvPr id="74" name="Picture 2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2538952" y="2104350"/>
                      <a:ext cx="443065" cy="107458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5" name="Picture 2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44809" y="1397300"/>
                      <a:ext cx="657345" cy="66697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6" name="Picture 28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366" y="2146836"/>
                      <a:ext cx="773680" cy="115530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7" name="Oval 29"/>
                    <p:cNvSpPr/>
                    <p:nvPr/>
                  </p:nvSpPr>
                  <p:spPr>
                    <a:xfrm>
                      <a:off x="3296653" y="2127819"/>
                      <a:ext cx="1241769" cy="1241769"/>
                    </a:xfrm>
                    <a:prstGeom prst="ellipse">
                      <a:avLst/>
                    </a:prstGeom>
                    <a:solidFill>
                      <a:schemeClr val="bg1">
                        <a:alpha val="46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pic>
                  <p:nvPicPr>
                    <p:cNvPr id="78" name="Picture 30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3511076" y="2248223"/>
                      <a:ext cx="392791" cy="10290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9" name="Picture 3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3920980" y="2267754"/>
                      <a:ext cx="438623" cy="100950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1" name="Picture 57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21909" y="2600951"/>
                    <a:ext cx="1461699" cy="1870247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194" y="722133"/>
            <a:ext cx="8928806" cy="436910"/>
          </a:xfrm>
        </p:spPr>
        <p:txBody>
          <a:bodyPr/>
          <a:lstStyle/>
          <a:p>
            <a:pPr lvl="0" algn="r"/>
            <a:r>
              <a:rPr lang="en-GB" sz="2200" noProof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7. </a:t>
            </a: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Los estándares obedecen a las exigencias del mundo </a:t>
            </a:r>
            <a:r>
              <a:rPr lang="es-E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laboral</a:t>
            </a:r>
            <a:r>
              <a:rPr lang="de-DE" sz="22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de-DE" sz="2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GB" sz="2200" noProof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3598994" y="4123950"/>
            <a:ext cx="451924" cy="509155"/>
          </a:xfrm>
          <a:prstGeom prst="upDownArrow">
            <a:avLst>
              <a:gd name="adj1" fmla="val 59992"/>
              <a:gd name="adj2" fmla="val 2553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631660" y="4673102"/>
            <a:ext cx="2778179" cy="1487486"/>
            <a:chOff x="2393794" y="3569381"/>
            <a:chExt cx="2778179" cy="1487486"/>
          </a:xfrm>
        </p:grpSpPr>
        <p:sp>
          <p:nvSpPr>
            <p:cNvPr id="33" name="Rounded Rectangle 97"/>
            <p:cNvSpPr/>
            <p:nvPr/>
          </p:nvSpPr>
          <p:spPr>
            <a:xfrm>
              <a:off x="2423277" y="3569381"/>
              <a:ext cx="2748696" cy="14874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b="0">
                <a:solidFill>
                  <a:schemeClr val="tx1"/>
                </a:solidFill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2754711" y="3733428"/>
              <a:ext cx="238484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b="0" dirty="0" smtClean="0"/>
                <a:t>Programa </a:t>
              </a:r>
              <a:r>
                <a:rPr lang="es-ES" sz="1600" b="0" dirty="0"/>
                <a:t>de enseñanza </a:t>
              </a:r>
              <a:r>
                <a:rPr lang="es-ES" sz="1600" b="0" dirty="0" smtClean="0"/>
                <a:t>marco </a:t>
              </a:r>
              <a:r>
                <a:rPr lang="es-ES" sz="1600" b="0" dirty="0"/>
                <a:t>de conformidad con los estándares de formación </a:t>
              </a:r>
              <a:r>
                <a:rPr lang="es-ES" sz="1600" b="0" dirty="0" smtClean="0"/>
                <a:t>empresarial</a:t>
              </a:r>
              <a:endParaRPr lang="en-US" sz="1600" b="0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794" y="4413423"/>
              <a:ext cx="360917" cy="400125"/>
            </a:xfrm>
            <a:prstGeom prst="rect">
              <a:avLst/>
            </a:prstGeom>
          </p:spPr>
        </p:pic>
      </p:grpSp>
      <p:sp>
        <p:nvSpPr>
          <p:cNvPr id="37" name="Rechteck 36"/>
          <p:cNvSpPr/>
          <p:nvPr/>
        </p:nvSpPr>
        <p:spPr>
          <a:xfrm>
            <a:off x="395652" y="1159043"/>
            <a:ext cx="8748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El impulso para el desarrollo/la actualización de estándares proviene de la economía</a:t>
            </a:r>
            <a:endParaRPr lang="de-DE" sz="2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GB" sz="20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46988" y="2211253"/>
            <a:ext cx="2199940" cy="1879244"/>
            <a:chOff x="146988" y="2211253"/>
            <a:chExt cx="2199940" cy="1879244"/>
          </a:xfrm>
        </p:grpSpPr>
        <p:grpSp>
          <p:nvGrpSpPr>
            <p:cNvPr id="4" name="Gruppieren 3"/>
            <p:cNvGrpSpPr/>
            <p:nvPr/>
          </p:nvGrpSpPr>
          <p:grpSpPr>
            <a:xfrm>
              <a:off x="146988" y="2211253"/>
              <a:ext cx="2199940" cy="1879244"/>
              <a:chOff x="245255" y="1992828"/>
              <a:chExt cx="1818921" cy="1659234"/>
            </a:xfrm>
          </p:grpSpPr>
          <p:sp>
            <p:nvSpPr>
              <p:cNvPr id="23" name="Rounded Rectangle 97"/>
              <p:cNvSpPr/>
              <p:nvPr/>
            </p:nvSpPr>
            <p:spPr>
              <a:xfrm>
                <a:off x="245255" y="1992828"/>
                <a:ext cx="1794811" cy="165923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614154" y="2134025"/>
                <a:ext cx="1450022" cy="298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0" dirty="0" smtClean="0"/>
                  <a:t> </a:t>
                </a:r>
                <a:endParaRPr lang="en-US" sz="1600" b="0" dirty="0"/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7849" y="2352947"/>
                <a:ext cx="349673" cy="902664"/>
              </a:xfrm>
              <a:prstGeom prst="rect">
                <a:avLst/>
              </a:prstGeom>
            </p:spPr>
          </p:pic>
        </p:grpSp>
        <p:sp>
          <p:nvSpPr>
            <p:cNvPr id="19" name="Rechteck 18"/>
            <p:cNvSpPr/>
            <p:nvPr/>
          </p:nvSpPr>
          <p:spPr>
            <a:xfrm>
              <a:off x="550703" y="2395278"/>
              <a:ext cx="171704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b="0" dirty="0" smtClean="0"/>
                <a:t>Empleadores: Identificación de nuevos campos de tareas en el lugar de trabajo</a:t>
              </a:r>
              <a:endParaRPr lang="de-DE" sz="1600" b="0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317769" y="1754664"/>
            <a:ext cx="3003868" cy="2335832"/>
            <a:chOff x="2317769" y="1754664"/>
            <a:chExt cx="3003868" cy="2335832"/>
          </a:xfrm>
        </p:grpSpPr>
        <p:sp>
          <p:nvSpPr>
            <p:cNvPr id="25" name="Pfeil nach rechts 24"/>
            <p:cNvSpPr/>
            <p:nvPr/>
          </p:nvSpPr>
          <p:spPr>
            <a:xfrm>
              <a:off x="2317769" y="2666289"/>
              <a:ext cx="266645" cy="69794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b="0">
                <a:solidFill>
                  <a:schemeClr val="tx1"/>
                </a:solidFill>
              </a:endParaRP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2665498" y="1794302"/>
              <a:ext cx="2556780" cy="338554"/>
              <a:chOff x="2386089" y="1794302"/>
              <a:chExt cx="2556780" cy="338554"/>
            </a:xfrm>
          </p:grpSpPr>
          <p:cxnSp>
            <p:nvCxnSpPr>
              <p:cNvPr id="10" name="Gerade Verbindung 9"/>
              <p:cNvCxnSpPr/>
              <p:nvPr/>
            </p:nvCxnSpPr>
            <p:spPr>
              <a:xfrm>
                <a:off x="2386089" y="2132856"/>
                <a:ext cx="2556780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feld 10"/>
              <p:cNvSpPr txBox="1"/>
              <p:nvPr/>
            </p:nvSpPr>
            <p:spPr>
              <a:xfrm>
                <a:off x="2649393" y="1794302"/>
                <a:ext cx="20301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b="0" dirty="0"/>
              </a:p>
            </p:txBody>
          </p:sp>
        </p:grpSp>
        <p:sp>
          <p:nvSpPr>
            <p:cNvPr id="18" name="Rechteck 17"/>
            <p:cNvSpPr/>
            <p:nvPr/>
          </p:nvSpPr>
          <p:spPr>
            <a:xfrm>
              <a:off x="2812118" y="1754664"/>
              <a:ext cx="21355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="0" dirty="0" err="1"/>
                <a:t>Duración</a:t>
              </a:r>
              <a:r>
                <a:rPr lang="de-DE" sz="1600" b="0" dirty="0"/>
                <a:t>: </a:t>
              </a:r>
              <a:r>
                <a:rPr lang="de-DE" sz="1600" b="0" dirty="0" err="1"/>
                <a:t>máx</a:t>
              </a:r>
              <a:r>
                <a:rPr lang="de-DE" sz="1600" b="0" dirty="0"/>
                <a:t>. 1 </a:t>
              </a:r>
              <a:r>
                <a:rPr lang="de-DE" sz="1600" b="0" dirty="0" err="1"/>
                <a:t>año</a:t>
              </a:r>
              <a:endParaRPr lang="de-DE" sz="1600" b="0" dirty="0"/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2578066" y="2211252"/>
              <a:ext cx="2743571" cy="1879244"/>
              <a:chOff x="2578066" y="2211252"/>
              <a:chExt cx="2743571" cy="1879244"/>
            </a:xfrm>
          </p:grpSpPr>
          <p:grpSp>
            <p:nvGrpSpPr>
              <p:cNvPr id="6" name="Gruppieren 5"/>
              <p:cNvGrpSpPr/>
              <p:nvPr/>
            </p:nvGrpSpPr>
            <p:grpSpPr>
              <a:xfrm>
                <a:off x="2578066" y="2211252"/>
                <a:ext cx="2727351" cy="1879244"/>
                <a:chOff x="2340200" y="1986866"/>
                <a:chExt cx="2627898" cy="2123278"/>
              </a:xfrm>
            </p:grpSpPr>
            <p:sp>
              <p:nvSpPr>
                <p:cNvPr id="29" name="Rounded Rectangle 97"/>
                <p:cNvSpPr/>
                <p:nvPr/>
              </p:nvSpPr>
              <p:spPr>
                <a:xfrm>
                  <a:off x="2340200" y="1986866"/>
                  <a:ext cx="2625534" cy="2123278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b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1" name="Picture 47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632" y="2523962"/>
                  <a:ext cx="350087" cy="213148"/>
                </a:xfrm>
                <a:prstGeom prst="rect">
                  <a:avLst/>
                </a:prstGeom>
              </p:spPr>
            </p:pic>
            <p:sp>
              <p:nvSpPr>
                <p:cNvPr id="32" name="Rechteck 31"/>
                <p:cNvSpPr/>
                <p:nvPr/>
              </p:nvSpPr>
              <p:spPr>
                <a:xfrm>
                  <a:off x="2893408" y="2154955"/>
                  <a:ext cx="2074690" cy="3825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sz="1600" b="0" dirty="0"/>
                </a:p>
              </p:txBody>
            </p:sp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6803" y="2897898"/>
                  <a:ext cx="360917" cy="400125"/>
                </a:xfrm>
                <a:prstGeom prst="rect">
                  <a:avLst/>
                </a:prstGeom>
              </p:spPr>
            </p:pic>
          </p:grpSp>
          <p:sp>
            <p:nvSpPr>
              <p:cNvPr id="20" name="Rechteck 19"/>
              <p:cNvSpPr/>
              <p:nvPr/>
            </p:nvSpPr>
            <p:spPr>
              <a:xfrm>
                <a:off x="3048364" y="2395278"/>
                <a:ext cx="227327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600" b="0" dirty="0" smtClean="0"/>
                  <a:t>Interlocutores sociales y el Estado Federal:  Estándares de formación empresarial bajo la dirección del BIBB</a:t>
                </a:r>
                <a:endParaRPr lang="de-DE" sz="1600" b="0" dirty="0"/>
              </a:p>
            </p:txBody>
          </p:sp>
        </p:grpSp>
      </p:grpSp>
      <p:pic>
        <p:nvPicPr>
          <p:cNvPr id="53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 1"/>
          <p:cNvSpPr txBox="1">
            <a:spLocks/>
          </p:cNvSpPr>
          <p:nvPr/>
        </p:nvSpPr>
        <p:spPr>
          <a:xfrm>
            <a:off x="309571" y="273133"/>
            <a:ext cx="8834429" cy="3757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es-ES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Cómo funciona la formación profesional dual?</a:t>
            </a:r>
            <a:endParaRPr lang="en-GB" b="0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bgerundetes Rechteck 51"/>
          <p:cNvSpPr/>
          <p:nvPr/>
        </p:nvSpPr>
        <p:spPr>
          <a:xfrm>
            <a:off x="5742312" y="2357942"/>
            <a:ext cx="3276000" cy="39315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Abgerundetes Rechteck 50"/>
          <p:cNvSpPr/>
          <p:nvPr/>
        </p:nvSpPr>
        <p:spPr>
          <a:xfrm>
            <a:off x="124902" y="2357942"/>
            <a:ext cx="3276000" cy="39315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3275855" y="2390123"/>
            <a:ext cx="2816209" cy="38993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00284" y="742785"/>
            <a:ext cx="3386524" cy="436910"/>
          </a:xfrm>
        </p:spPr>
        <p:txBody>
          <a:bodyPr/>
          <a:lstStyle/>
          <a:p>
            <a:pPr algn="r"/>
            <a:r>
              <a:rPr lang="en-GB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8. </a:t>
            </a: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Condiciones marco </a:t>
            </a:r>
            <a:r>
              <a:rPr lang="es-E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legales </a:t>
            </a:r>
            <a:r>
              <a:rPr lang="en-GB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GB" sz="2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GB" sz="2200" noProof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24" y="5012402"/>
            <a:ext cx="482440" cy="69333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64" y="5102958"/>
            <a:ext cx="625126" cy="30545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44" y="5810983"/>
            <a:ext cx="597231" cy="363620"/>
          </a:xfrm>
          <a:prstGeom prst="rect">
            <a:avLst/>
          </a:prstGeom>
        </p:spPr>
      </p:pic>
      <p:sp>
        <p:nvSpPr>
          <p:cNvPr id="136" name="Rechteck 224"/>
          <p:cNvSpPr/>
          <p:nvPr/>
        </p:nvSpPr>
        <p:spPr>
          <a:xfrm>
            <a:off x="6233465" y="2926703"/>
            <a:ext cx="244827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Enseñanza obligatoria general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Leyes escolares regionales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Acuerdo de coordinación entre el Reglamento de formación y el Plan de enseñanza marco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293091" y="2535467"/>
            <a:ext cx="2957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/>
              <a:t>Ley de formación profesional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571" y="2572686"/>
            <a:ext cx="257331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Ley de protección de los jóvenes en el trabajo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Código de la artesanía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Ley de convenios colectivos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Ley sobre la reglamentación provisional del derecho de las Cámaras de Comercio e Industria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Leyes de las cámaras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31" y="1550509"/>
            <a:ext cx="648000" cy="71839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749962" y="3084781"/>
            <a:ext cx="1789365" cy="1650554"/>
            <a:chOff x="2466737" y="1300765"/>
            <a:chExt cx="2982309" cy="2750956"/>
          </a:xfrm>
        </p:grpSpPr>
        <p:sp>
          <p:nvSpPr>
            <p:cNvPr id="49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8"/>
            <p:cNvSpPr/>
            <p:nvPr/>
          </p:nvSpPr>
          <p:spPr>
            <a:xfrm rot="8115584">
              <a:off x="2881174" y="1452292"/>
              <a:ext cx="2556689" cy="2504176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38952" y="2104350"/>
              <a:ext cx="443065" cy="107458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09" y="1397300"/>
              <a:ext cx="657345" cy="6669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366" y="2146836"/>
              <a:ext cx="773680" cy="1155301"/>
            </a:xfrm>
            <a:prstGeom prst="rect">
              <a:avLst/>
            </a:prstGeom>
          </p:spPr>
        </p:pic>
        <p:sp>
          <p:nvSpPr>
            <p:cNvPr id="57" name="Oval 56"/>
            <p:cNvSpPr/>
            <p:nvPr/>
          </p:nvSpPr>
          <p:spPr>
            <a:xfrm>
              <a:off x="3296653" y="2127819"/>
              <a:ext cx="1241769" cy="1241769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1076" y="2248223"/>
              <a:ext cx="392791" cy="102903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0980" y="2267754"/>
              <a:ext cx="438623" cy="100950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232263" y="4834165"/>
            <a:ext cx="935366" cy="954786"/>
            <a:chOff x="3375751" y="2080651"/>
            <a:chExt cx="2330585" cy="2378972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375751" y="2080651"/>
              <a:ext cx="2330585" cy="2142632"/>
            </a:xfrm>
            <a:prstGeom prst="rect">
              <a:avLst/>
            </a:prstGeom>
            <a:effectLst/>
          </p:spPr>
        </p:pic>
        <p:grpSp>
          <p:nvGrpSpPr>
            <p:cNvPr id="61" name="Group 60"/>
            <p:cNvGrpSpPr/>
            <p:nvPr/>
          </p:nvGrpSpPr>
          <p:grpSpPr>
            <a:xfrm>
              <a:off x="3477556" y="2531901"/>
              <a:ext cx="1427991" cy="1317214"/>
              <a:chOff x="2466737" y="1300765"/>
              <a:chExt cx="2982309" cy="2750956"/>
            </a:xfrm>
          </p:grpSpPr>
          <p:sp>
            <p:nvSpPr>
              <p:cNvPr id="62" name="Oval 46"/>
              <p:cNvSpPr/>
              <p:nvPr/>
            </p:nvSpPr>
            <p:spPr>
              <a:xfrm rot="2700000">
                <a:off x="2425660" y="1341842"/>
                <a:ext cx="2750956" cy="2668802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67" name="Oval 66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30" y="2589376"/>
              <a:ext cx="1461699" cy="1870247"/>
            </a:xfrm>
            <a:prstGeom prst="rect">
              <a:avLst/>
            </a:prstGeom>
          </p:spPr>
        </p:pic>
      </p:grpSp>
      <p:sp>
        <p:nvSpPr>
          <p:cNvPr id="35" name="Rechteck 34"/>
          <p:cNvSpPr/>
          <p:nvPr/>
        </p:nvSpPr>
        <p:spPr>
          <a:xfrm>
            <a:off x="172567" y="1179695"/>
            <a:ext cx="860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Marco legal para todos los aspectos de la formación profesional 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 </a:t>
            </a:r>
            <a:endParaRPr lang="en-GB" sz="2000" dirty="0"/>
          </a:p>
        </p:txBody>
      </p:sp>
      <p:pic>
        <p:nvPicPr>
          <p:cNvPr id="36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el 1"/>
          <p:cNvSpPr txBox="1">
            <a:spLocks/>
          </p:cNvSpPr>
          <p:nvPr/>
        </p:nvSpPr>
        <p:spPr>
          <a:xfrm>
            <a:off x="309571" y="273133"/>
            <a:ext cx="8834429" cy="3757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es-ES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Cómo funciona la formación profesional dual?</a:t>
            </a:r>
            <a:endParaRPr lang="en-GB" b="0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13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825" y="274638"/>
            <a:ext cx="8229600" cy="414131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IV.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Ventajas de la formación profesional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 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35497" y="1530940"/>
            <a:ext cx="2736304" cy="434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 err="1" smtClean="0"/>
              <a:t>Aprendices</a:t>
            </a:r>
            <a:endParaRPr lang="en-GB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600" b="0" dirty="0" smtClean="0"/>
          </a:p>
          <a:p>
            <a:r>
              <a:rPr lang="es-ES" sz="1600" b="0" dirty="0"/>
              <a:t>Adquieren competencias y calificaciones </a:t>
            </a:r>
            <a:r>
              <a:rPr lang="es-ES" sz="1600" b="0" dirty="0" smtClean="0"/>
              <a:t>específicas</a:t>
            </a:r>
          </a:p>
          <a:p>
            <a:r>
              <a:rPr lang="es-ES" sz="1600" b="0" dirty="0" smtClean="0"/>
              <a:t>Reciben </a:t>
            </a:r>
            <a:r>
              <a:rPr lang="es-ES" sz="1600" b="0" dirty="0"/>
              <a:t>una retribución por la formación</a:t>
            </a:r>
          </a:p>
          <a:p>
            <a:r>
              <a:rPr lang="es-ES" sz="1600" b="0" dirty="0"/>
              <a:t>Aprenden bajo condiciones laborales </a:t>
            </a:r>
            <a:r>
              <a:rPr lang="es-ES" sz="1600" b="0" dirty="0" smtClean="0"/>
              <a:t>reales</a:t>
            </a:r>
            <a:endParaRPr lang="es-ES" sz="1600" b="0" dirty="0"/>
          </a:p>
          <a:p>
            <a:r>
              <a:rPr lang="es-ES" sz="1600" b="0" dirty="0"/>
              <a:t>Se identifican con la empresa </a:t>
            </a:r>
            <a:endParaRPr lang="es-ES" sz="1600" b="0" dirty="0" smtClean="0"/>
          </a:p>
          <a:p>
            <a:r>
              <a:rPr lang="es-ES" sz="1600" b="0" dirty="0" smtClean="0"/>
              <a:t>Se </a:t>
            </a:r>
            <a:r>
              <a:rPr lang="es-ES" sz="1600" b="0" dirty="0"/>
              <a:t>califican para medidas de formación ulteriores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b="0" dirty="0" smtClean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2880152" y="1530940"/>
            <a:ext cx="3060000" cy="44064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 err="1" smtClean="0"/>
              <a:t>Empleadores</a:t>
            </a:r>
            <a:endParaRPr lang="en-GB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600" b="0" dirty="0" smtClean="0"/>
          </a:p>
          <a:p>
            <a:pPr lvl="0"/>
            <a:r>
              <a:rPr lang="es-ES" sz="1600" b="0" dirty="0"/>
              <a:t>Obtienen mano de obra competente </a:t>
            </a:r>
            <a:endParaRPr lang="es-ES" sz="1600" b="0" dirty="0" smtClean="0"/>
          </a:p>
          <a:p>
            <a:pPr lvl="0"/>
            <a:r>
              <a:rPr lang="es-ES" sz="1600" b="0" dirty="0" smtClean="0"/>
              <a:t>Aumentan </a:t>
            </a:r>
            <a:r>
              <a:rPr lang="es-ES" sz="1600" b="0" dirty="0"/>
              <a:t>la productividad y la calidad de servicios y productos </a:t>
            </a:r>
            <a:endParaRPr lang="de-DE" sz="1600" b="0" dirty="0"/>
          </a:p>
          <a:p>
            <a:pPr lvl="0"/>
            <a:r>
              <a:rPr lang="es-ES" sz="1600" b="0" dirty="0" smtClean="0"/>
              <a:t>Participan </a:t>
            </a:r>
            <a:r>
              <a:rPr lang="es-ES" sz="1600" b="0" dirty="0"/>
              <a:t>en el desarrollo de estándares de formación</a:t>
            </a:r>
            <a:endParaRPr lang="de-DE" sz="1600" b="0" dirty="0"/>
          </a:p>
          <a:p>
            <a:pPr lvl="0"/>
            <a:r>
              <a:rPr lang="es-ES" sz="1600" b="0" dirty="0"/>
              <a:t>Ahorran costos de reclutamiento y de readaptación</a:t>
            </a:r>
            <a:endParaRPr lang="de-DE" sz="1600" b="0" dirty="0"/>
          </a:p>
          <a:p>
            <a:pPr lvl="0"/>
            <a:r>
              <a:rPr lang="es-ES" sz="1600" b="0" dirty="0"/>
              <a:t>Contribuyen a la responsabilidad social corporativa (CSR)</a:t>
            </a:r>
            <a:endParaRPr lang="de-DE" sz="1600" b="0" dirty="0"/>
          </a:p>
          <a:p>
            <a:endParaRPr lang="en-GB" sz="1600" b="0" dirty="0"/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6012520" y="1530939"/>
            <a:ext cx="3240000" cy="5031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/>
              <a:t>Estado</a:t>
            </a:r>
            <a:r>
              <a:rPr lang="en-GB" sz="1600" b="0" dirty="0" smtClean="0"/>
              <a:t/>
            </a:r>
            <a:br>
              <a:rPr lang="en-GB" sz="1600" b="0" dirty="0" smtClean="0"/>
            </a:br>
            <a:endParaRPr lang="en-GB" sz="1600" b="0" dirty="0" smtClean="0"/>
          </a:p>
          <a:p>
            <a:pPr marL="180975" indent="-180975"/>
            <a:r>
              <a:rPr lang="es-ES" sz="1600" b="0" dirty="0" smtClean="0"/>
              <a:t>Influencia positiva de la formación profesional dual sobre la economía y la sociedad</a:t>
            </a:r>
          </a:p>
          <a:p>
            <a:pPr marL="180975" indent="-180975"/>
            <a:r>
              <a:rPr lang="es-ES" sz="1600" b="0" dirty="0" smtClean="0"/>
              <a:t>Cubre </a:t>
            </a:r>
            <a:r>
              <a:rPr lang="es-ES" sz="1600" b="0" dirty="0"/>
              <a:t>la demanda de mano de obra calificada </a:t>
            </a:r>
            <a:endParaRPr lang="es-ES" sz="1600" b="0" dirty="0" smtClean="0"/>
          </a:p>
          <a:p>
            <a:pPr marL="180975" indent="-180975"/>
            <a:r>
              <a:rPr lang="es-ES" sz="1600" b="0" dirty="0" smtClean="0"/>
              <a:t>Fortalece </a:t>
            </a:r>
            <a:r>
              <a:rPr lang="es-ES" sz="1600" b="0" dirty="0"/>
              <a:t>la cooperación formalizada con la economía mediante la regulación de la formación empresarial</a:t>
            </a:r>
          </a:p>
          <a:p>
            <a:pPr marL="180975" indent="-180975"/>
            <a:r>
              <a:rPr lang="es-ES" sz="1600" b="0" dirty="0"/>
              <a:t>Logra un indicador temprano para los desarrollos en la economía y en el mercado laboral</a:t>
            </a:r>
          </a:p>
          <a:p>
            <a:pPr marL="180975" indent="-180975"/>
            <a:endParaRPr lang="en-GB" sz="1600" b="0" dirty="0"/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82412"/>
            <a:ext cx="720080" cy="798305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1309784"/>
            <a:ext cx="304523" cy="786111"/>
          </a:xfrm>
          <a:prstGeom prst="rect">
            <a:avLst/>
          </a:prstGeom>
        </p:spPr>
      </p:pic>
      <p:pic>
        <p:nvPicPr>
          <p:cNvPr id="12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8280" y="1288873"/>
            <a:ext cx="308046" cy="807022"/>
          </a:xfrm>
          <a:prstGeom prst="rect">
            <a:avLst/>
          </a:prstGeom>
        </p:spPr>
      </p:pic>
      <p:pic>
        <p:nvPicPr>
          <p:cNvPr id="13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00931"/>
            <a:ext cx="331423" cy="803816"/>
          </a:xfrm>
          <a:prstGeom prst="rect">
            <a:avLst/>
          </a:prstGeom>
        </p:spPr>
      </p:pic>
      <p:pic>
        <p:nvPicPr>
          <p:cNvPr id="14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2975048" y="5066024"/>
              <a:ext cx="279720" cy="7398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0368" y="5061344"/>
                <a:ext cx="289080" cy="74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uppieren 2"/>
          <p:cNvGrpSpPr/>
          <p:nvPr/>
        </p:nvGrpSpPr>
        <p:grpSpPr>
          <a:xfrm>
            <a:off x="0" y="643242"/>
            <a:ext cx="9144000" cy="823980"/>
            <a:chOff x="0" y="1029177"/>
            <a:chExt cx="9144000" cy="823980"/>
          </a:xfrm>
        </p:grpSpPr>
        <p:sp>
          <p:nvSpPr>
            <p:cNvPr id="61" name="Rectangle 60"/>
            <p:cNvSpPr/>
            <p:nvPr/>
          </p:nvSpPr>
          <p:spPr>
            <a:xfrm>
              <a:off x="0" y="1285225"/>
              <a:ext cx="9144000" cy="40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>
                <a:solidFill>
                  <a:schemeClr val="tx1"/>
                </a:solidFill>
              </a:endParaRPr>
            </a:p>
          </p:txBody>
        </p:sp>
        <p:sp>
          <p:nvSpPr>
            <p:cNvPr id="64" name="Rechteck 10"/>
            <p:cNvSpPr/>
            <p:nvPr/>
          </p:nvSpPr>
          <p:spPr>
            <a:xfrm>
              <a:off x="130629" y="1292185"/>
              <a:ext cx="59915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0" dirty="0" err="1" smtClean="0"/>
                <a:t>Celebración</a:t>
              </a:r>
              <a:r>
                <a:rPr lang="en-GB" sz="1800" b="0" dirty="0" smtClean="0"/>
                <a:t> de un </a:t>
              </a:r>
              <a:r>
                <a:rPr lang="en-GB" sz="1800" b="0" dirty="0" err="1" smtClean="0"/>
                <a:t>contrato</a:t>
              </a:r>
              <a:r>
                <a:rPr lang="en-GB" sz="1800" b="0" dirty="0" smtClean="0"/>
                <a:t> de </a:t>
              </a:r>
              <a:r>
                <a:rPr lang="en-GB" sz="1800" b="0" dirty="0" err="1" smtClean="0"/>
                <a:t>formación</a:t>
              </a:r>
              <a:endParaRPr lang="en-GB" sz="1800" b="0" dirty="0" smtClean="0"/>
            </a:p>
          </p:txBody>
        </p:sp>
        <p:pic>
          <p:nvPicPr>
            <p:cNvPr id="65" name="Picture 2" descr="C:\Users\Lassig\Desktop\Ausbildungsvertrag_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983" y="1171794"/>
              <a:ext cx="502078" cy="681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119" y="1029177"/>
              <a:ext cx="649547" cy="811190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0" y="2640022"/>
            <a:ext cx="9144000" cy="1215850"/>
            <a:chOff x="0" y="3691904"/>
            <a:chExt cx="9144000" cy="1479506"/>
          </a:xfrm>
        </p:grpSpPr>
        <p:grpSp>
          <p:nvGrpSpPr>
            <p:cNvPr id="9" name="Gruppieren 8"/>
            <p:cNvGrpSpPr/>
            <p:nvPr/>
          </p:nvGrpSpPr>
          <p:grpSpPr>
            <a:xfrm>
              <a:off x="0" y="3691904"/>
              <a:ext cx="9144000" cy="1479506"/>
              <a:chOff x="0" y="3691904"/>
              <a:chExt cx="9144000" cy="1479506"/>
            </a:xfrm>
          </p:grpSpPr>
          <p:sp>
            <p:nvSpPr>
              <p:cNvPr id="304" name="Rectangle 303"/>
              <p:cNvSpPr/>
              <p:nvPr/>
            </p:nvSpPr>
            <p:spPr>
              <a:xfrm>
                <a:off x="0" y="3691904"/>
                <a:ext cx="9144000" cy="12084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Rechteck 81"/>
              <p:cNvSpPr/>
              <p:nvPr/>
            </p:nvSpPr>
            <p:spPr>
              <a:xfrm>
                <a:off x="130630" y="3785696"/>
                <a:ext cx="4828852" cy="1385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800" b="0" dirty="0"/>
                  <a:t>Los actores competentes fomentan la </a:t>
                </a:r>
                <a:endParaRPr lang="es-ES" sz="1800" b="0" dirty="0" smtClean="0"/>
              </a:p>
              <a:p>
                <a:r>
                  <a:rPr lang="es-ES" sz="1800" b="0" dirty="0"/>
                  <a:t>f</a:t>
                </a:r>
                <a:r>
                  <a:rPr lang="es-ES" sz="1800" b="0" dirty="0" smtClean="0"/>
                  <a:t>ormación profesional </a:t>
                </a:r>
                <a:r>
                  <a:rPr lang="es-ES" sz="1800" b="0" dirty="0"/>
                  <a:t>dual y aseguran </a:t>
                </a:r>
                <a:endParaRPr lang="es-ES" sz="1800" b="0" dirty="0" smtClean="0"/>
              </a:p>
              <a:p>
                <a:r>
                  <a:rPr lang="es-ES" sz="1800" b="0" dirty="0" smtClean="0"/>
                  <a:t>su </a:t>
                </a:r>
                <a:r>
                  <a:rPr lang="es-ES" sz="1800" b="0" dirty="0"/>
                  <a:t>calidad </a:t>
                </a:r>
                <a:r>
                  <a:rPr lang="es-ES" sz="1800" b="0" dirty="0" smtClean="0"/>
                  <a:t>sobre la </a:t>
                </a:r>
                <a:r>
                  <a:rPr lang="es-ES" sz="1800" b="0" dirty="0"/>
                  <a:t>base del </a:t>
                </a:r>
                <a:r>
                  <a:rPr lang="es-ES" sz="1800" b="0" dirty="0" smtClean="0"/>
                  <a:t>consenso </a:t>
                </a:r>
                <a:r>
                  <a:rPr lang="en-GB" sz="1800" b="0" dirty="0" smtClean="0"/>
                  <a:t> </a:t>
                </a:r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b="0" dirty="0"/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4959030" y="3845323"/>
              <a:ext cx="3645418" cy="954786"/>
              <a:chOff x="4959030" y="3845323"/>
              <a:chExt cx="3645418" cy="954786"/>
            </a:xfrm>
          </p:grpSpPr>
          <p:pic>
            <p:nvPicPr>
              <p:cNvPr id="1149" name="Picture 114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6878" y="3930218"/>
                <a:ext cx="534450" cy="261151"/>
              </a:xfrm>
              <a:prstGeom prst="rect">
                <a:avLst/>
              </a:prstGeom>
            </p:spPr>
          </p:pic>
          <p:pic>
            <p:nvPicPr>
              <p:cNvPr id="1150" name="Picture 11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9030" y="4490365"/>
                <a:ext cx="480043" cy="292271"/>
              </a:xfrm>
              <a:prstGeom prst="rect">
                <a:avLst/>
              </a:prstGeom>
            </p:spPr>
          </p:pic>
          <p:sp>
            <p:nvSpPr>
              <p:cNvPr id="256" name="Left-Right Arrow 255"/>
              <p:cNvSpPr/>
              <p:nvPr/>
            </p:nvSpPr>
            <p:spPr>
              <a:xfrm rot="19102620">
                <a:off x="5172395" y="4230294"/>
                <a:ext cx="328614" cy="184844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7" name="Left-Right Arrow 296"/>
              <p:cNvSpPr/>
              <p:nvPr/>
            </p:nvSpPr>
            <p:spPr>
              <a:xfrm>
                <a:off x="5466616" y="4524182"/>
                <a:ext cx="351672" cy="184844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Left-Right Arrow 297"/>
              <p:cNvSpPr/>
              <p:nvPr/>
            </p:nvSpPr>
            <p:spPr>
              <a:xfrm rot="2354576">
                <a:off x="5772156" y="4255337"/>
                <a:ext cx="328615" cy="184845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Right Arrow 256"/>
              <p:cNvSpPr/>
              <p:nvPr/>
            </p:nvSpPr>
            <p:spPr>
              <a:xfrm>
                <a:off x="6657273" y="4094403"/>
                <a:ext cx="619047" cy="387319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2879" y="4327926"/>
                <a:ext cx="379321" cy="420528"/>
              </a:xfrm>
              <a:prstGeom prst="rect">
                <a:avLst/>
              </a:prstGeom>
            </p:spPr>
          </p:pic>
          <p:grpSp>
            <p:nvGrpSpPr>
              <p:cNvPr id="81" name="Group 80"/>
              <p:cNvGrpSpPr/>
              <p:nvPr/>
            </p:nvGrpSpPr>
            <p:grpSpPr>
              <a:xfrm>
                <a:off x="7669082" y="3845323"/>
                <a:ext cx="935366" cy="954786"/>
                <a:chOff x="3409633" y="2080651"/>
                <a:chExt cx="2330585" cy="2378972"/>
              </a:xfrm>
            </p:grpSpPr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6597">
                  <a:off x="3409633" y="2080651"/>
                  <a:ext cx="2330585" cy="2142631"/>
                </a:xfrm>
                <a:prstGeom prst="rect">
                  <a:avLst/>
                </a:prstGeom>
                <a:effectLst/>
              </p:spPr>
            </p:pic>
            <p:grpSp>
              <p:nvGrpSpPr>
                <p:cNvPr id="84" name="Group 83"/>
                <p:cNvGrpSpPr/>
                <p:nvPr/>
              </p:nvGrpSpPr>
              <p:grpSpPr>
                <a:xfrm>
                  <a:off x="3477557" y="2531902"/>
                  <a:ext cx="1427993" cy="1317214"/>
                  <a:chOff x="2466738" y="1300769"/>
                  <a:chExt cx="2982308" cy="2750956"/>
                </a:xfrm>
              </p:grpSpPr>
              <p:sp>
                <p:nvSpPr>
                  <p:cNvPr id="86" name="Oval 46"/>
                  <p:cNvSpPr/>
                  <p:nvPr/>
                </p:nvSpPr>
                <p:spPr>
                  <a:xfrm rot="2700000">
                    <a:off x="2425660" y="1341847"/>
                    <a:ext cx="2750956" cy="2668800"/>
                  </a:xfrm>
                  <a:prstGeom prst="pi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" name="Ellipse 58"/>
                  <p:cNvSpPr/>
                  <p:nvPr/>
                </p:nvSpPr>
                <p:spPr>
                  <a:xfrm rot="8115584">
                    <a:off x="2881174" y="1452292"/>
                    <a:ext cx="2556689" cy="2504176"/>
                  </a:xfrm>
                  <a:prstGeom prst="pie">
                    <a:avLst>
                      <a:gd name="adj1" fmla="val 10792305"/>
                      <a:gd name="adj2" fmla="val 16199999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b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88" name="Picture 87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538952" y="2104350"/>
                    <a:ext cx="443065" cy="1074586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44809" y="1397300"/>
                    <a:ext cx="657345" cy="666971"/>
                  </a:xfrm>
                  <a:prstGeom prst="rect">
                    <a:avLst/>
                  </a:prstGeom>
                </p:spPr>
              </p:pic>
              <p:pic>
                <p:nvPicPr>
                  <p:cNvPr id="90" name="Picture 89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366" y="2146836"/>
                    <a:ext cx="773680" cy="1155301"/>
                  </a:xfrm>
                  <a:prstGeom prst="rect">
                    <a:avLst/>
                  </a:prstGeom>
                </p:spPr>
              </p:pic>
              <p:sp>
                <p:nvSpPr>
                  <p:cNvPr id="91" name="Oval 90"/>
                  <p:cNvSpPr/>
                  <p:nvPr/>
                </p:nvSpPr>
                <p:spPr>
                  <a:xfrm>
                    <a:off x="3296653" y="2127819"/>
                    <a:ext cx="1241769" cy="1241769"/>
                  </a:xfrm>
                  <a:prstGeom prst="ellipse">
                    <a:avLst/>
                  </a:prstGeom>
                  <a:solidFill>
                    <a:schemeClr val="bg1">
                      <a:alpha val="4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b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92" name="Picture 91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511076" y="2248223"/>
                    <a:ext cx="392791" cy="1029038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920980" y="2267754"/>
                    <a:ext cx="438623" cy="100950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314" y="2589377"/>
                  <a:ext cx="1461699" cy="187024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16" name="Rectangle 315"/>
          <p:cNvSpPr/>
          <p:nvPr/>
        </p:nvSpPr>
        <p:spPr>
          <a:xfrm>
            <a:off x="5873" y="3743386"/>
            <a:ext cx="9144000" cy="845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solidFill>
                <a:schemeClr val="tx1"/>
              </a:solidFill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118385" y="3823359"/>
            <a:ext cx="4909285" cy="64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0" dirty="0" err="1" smtClean="0"/>
              <a:t>Estándardes</a:t>
            </a:r>
            <a:r>
              <a:rPr lang="en-GB" sz="1800" b="0" dirty="0" smtClean="0"/>
              <a:t> de </a:t>
            </a:r>
            <a:r>
              <a:rPr lang="en-GB" sz="1800" b="0" dirty="0" err="1" smtClean="0"/>
              <a:t>formación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uniformes</a:t>
            </a:r>
            <a:r>
              <a:rPr lang="en-GB" sz="1800" b="0" dirty="0" smtClean="0"/>
              <a:t> en </a:t>
            </a:r>
          </a:p>
          <a:p>
            <a:r>
              <a:rPr lang="en-GB" sz="1800" b="0" dirty="0" err="1" smtClean="0"/>
              <a:t>todo</a:t>
            </a:r>
            <a:r>
              <a:rPr lang="en-GB" sz="1800" b="0" dirty="0" smtClean="0"/>
              <a:t> el </a:t>
            </a:r>
            <a:r>
              <a:rPr lang="en-GB" sz="1800" b="0" dirty="0" err="1" smtClean="0"/>
              <a:t>territorio</a:t>
            </a:r>
            <a:r>
              <a:rPr lang="en-GB" sz="1800" b="0" dirty="0" smtClean="0"/>
              <a:t> federal</a:t>
            </a:r>
            <a:endParaRPr lang="en-GB" sz="1800" b="0" dirty="0"/>
          </a:p>
        </p:txBody>
      </p:sp>
      <p:pic>
        <p:nvPicPr>
          <p:cNvPr id="259" name="Picture 2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47" y="3812618"/>
            <a:ext cx="579078" cy="636388"/>
          </a:xfrm>
          <a:prstGeom prst="rect">
            <a:avLst/>
          </a:prstGeom>
        </p:spPr>
      </p:pic>
      <p:sp>
        <p:nvSpPr>
          <p:cNvPr id="260" name="TextBox 259"/>
          <p:cNvSpPr txBox="1"/>
          <p:nvPr/>
        </p:nvSpPr>
        <p:spPr>
          <a:xfrm>
            <a:off x="6423275" y="3717915"/>
            <a:ext cx="602870" cy="101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0" dirty="0" smtClean="0"/>
              <a:t>=</a:t>
            </a:r>
            <a:endParaRPr lang="de-DE" sz="6000" b="0" dirty="0"/>
          </a:p>
        </p:txBody>
      </p:sp>
      <p:grpSp>
        <p:nvGrpSpPr>
          <p:cNvPr id="94" name="Group 93"/>
          <p:cNvGrpSpPr/>
          <p:nvPr/>
        </p:nvGrpSpPr>
        <p:grpSpPr>
          <a:xfrm>
            <a:off x="5106825" y="3800125"/>
            <a:ext cx="1043657" cy="814644"/>
            <a:chOff x="3375751" y="2080651"/>
            <a:chExt cx="2330585" cy="2378972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375751" y="2080651"/>
              <a:ext cx="2330585" cy="2142632"/>
            </a:xfrm>
            <a:prstGeom prst="rect">
              <a:avLst/>
            </a:prstGeom>
            <a:effectLst/>
          </p:spPr>
        </p:pic>
        <p:grpSp>
          <p:nvGrpSpPr>
            <p:cNvPr id="96" name="Group 95"/>
            <p:cNvGrpSpPr/>
            <p:nvPr/>
          </p:nvGrpSpPr>
          <p:grpSpPr>
            <a:xfrm>
              <a:off x="3477556" y="2531901"/>
              <a:ext cx="1427991" cy="1317214"/>
              <a:chOff x="2466737" y="1300765"/>
              <a:chExt cx="2982309" cy="2750956"/>
            </a:xfrm>
          </p:grpSpPr>
          <p:sp>
            <p:nvSpPr>
              <p:cNvPr id="98" name="Oval 46"/>
              <p:cNvSpPr/>
              <p:nvPr/>
            </p:nvSpPr>
            <p:spPr>
              <a:xfrm rot="2700000">
                <a:off x="2425660" y="1341842"/>
                <a:ext cx="2750956" cy="2668802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b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103" name="Oval 102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30" y="2589376"/>
              <a:ext cx="1461699" cy="1870247"/>
            </a:xfrm>
            <a:prstGeom prst="rect">
              <a:avLst/>
            </a:prstGeom>
          </p:spPr>
        </p:pic>
      </p:grpSp>
      <p:grpSp>
        <p:nvGrpSpPr>
          <p:cNvPr id="7" name="Gruppieren 6"/>
          <p:cNvGrpSpPr/>
          <p:nvPr/>
        </p:nvGrpSpPr>
        <p:grpSpPr>
          <a:xfrm>
            <a:off x="9416" y="4762599"/>
            <a:ext cx="9144000" cy="785151"/>
            <a:chOff x="-347228" y="6291162"/>
            <a:chExt cx="9144000" cy="785151"/>
          </a:xfrm>
        </p:grpSpPr>
        <p:sp>
          <p:nvSpPr>
            <p:cNvPr id="317" name="Rectangle 316"/>
            <p:cNvSpPr/>
            <p:nvPr/>
          </p:nvSpPr>
          <p:spPr>
            <a:xfrm>
              <a:off x="-347228" y="6291162"/>
              <a:ext cx="9144000" cy="7851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226014" y="6375961"/>
              <a:ext cx="45957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0" dirty="0" err="1" smtClean="0"/>
                <a:t>Investigación</a:t>
              </a:r>
              <a:r>
                <a:rPr lang="en-GB" sz="1800" b="0" dirty="0" smtClean="0"/>
                <a:t> y </a:t>
              </a:r>
              <a:r>
                <a:rPr lang="en-GB" sz="1800" b="0" dirty="0" err="1" smtClean="0"/>
                <a:t>asesoramiento</a:t>
              </a:r>
              <a:r>
                <a:rPr lang="en-GB" sz="1800" b="0" dirty="0" smtClean="0"/>
                <a:t> </a:t>
              </a:r>
              <a:r>
                <a:rPr lang="en-GB" sz="1800" b="0" dirty="0" err="1" smtClean="0"/>
                <a:t>institucionalizados</a:t>
              </a:r>
              <a:endParaRPr lang="en-GB" sz="1800" b="0" dirty="0"/>
            </a:p>
          </p:txBody>
        </p:sp>
        <p:sp>
          <p:nvSpPr>
            <p:cNvPr id="68" name="Rectangle 133"/>
            <p:cNvSpPr/>
            <p:nvPr/>
          </p:nvSpPr>
          <p:spPr>
            <a:xfrm>
              <a:off x="4815347" y="6431408"/>
              <a:ext cx="39525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0" dirty="0" err="1" smtClean="0"/>
                <a:t>Informe</a:t>
              </a:r>
              <a:r>
                <a:rPr lang="en-GB" sz="1600" b="0" dirty="0" smtClean="0"/>
                <a:t> de </a:t>
              </a:r>
              <a:r>
                <a:rPr lang="en-GB" sz="1600" b="0" dirty="0" err="1" smtClean="0"/>
                <a:t>formación</a:t>
              </a:r>
              <a:r>
                <a:rPr lang="en-GB" sz="1600" b="0" dirty="0" smtClean="0"/>
                <a:t> </a:t>
              </a:r>
              <a:r>
                <a:rPr lang="en-GB" sz="1600" b="0" dirty="0" err="1"/>
                <a:t>p</a:t>
              </a:r>
              <a:r>
                <a:rPr lang="en-GB" sz="1600" b="0" dirty="0" err="1" smtClean="0"/>
                <a:t>rofesional</a:t>
              </a:r>
              <a:r>
                <a:rPr lang="en-GB" sz="1600" b="0" dirty="0" smtClean="0"/>
                <a:t> del BIBB, </a:t>
              </a:r>
              <a:r>
                <a:rPr lang="en-GB" sz="1600" b="0" dirty="0" err="1" smtClean="0"/>
                <a:t>trabajos</a:t>
              </a:r>
              <a:r>
                <a:rPr lang="en-GB" sz="1600" b="0" dirty="0" smtClean="0"/>
                <a:t> de </a:t>
              </a:r>
              <a:r>
                <a:rPr lang="en-GB" sz="1600" b="0" dirty="0" err="1" smtClean="0"/>
                <a:t>investigación</a:t>
              </a:r>
              <a:endParaRPr lang="en-GB" sz="1600" b="0" dirty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35496" y="1463982"/>
            <a:ext cx="9108504" cy="1079654"/>
            <a:chOff x="0" y="1931797"/>
            <a:chExt cx="9144000" cy="1401973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931797"/>
              <a:ext cx="9144000" cy="1401973"/>
              <a:chOff x="0" y="1931797"/>
              <a:chExt cx="9144000" cy="1401973"/>
            </a:xfrm>
          </p:grpSpPr>
          <p:grpSp>
            <p:nvGrpSpPr>
              <p:cNvPr id="4" name="Gruppieren 3"/>
              <p:cNvGrpSpPr/>
              <p:nvPr/>
            </p:nvGrpSpPr>
            <p:grpSpPr>
              <a:xfrm>
                <a:off x="0" y="1931797"/>
                <a:ext cx="9144000" cy="1401973"/>
                <a:chOff x="0" y="1892608"/>
                <a:chExt cx="9144000" cy="1401973"/>
              </a:xfrm>
            </p:grpSpPr>
            <p:sp>
              <p:nvSpPr>
                <p:cNvPr id="258" name="Rectangle 257"/>
                <p:cNvSpPr/>
                <p:nvPr/>
              </p:nvSpPr>
              <p:spPr>
                <a:xfrm>
                  <a:off x="0" y="1974098"/>
                  <a:ext cx="9144000" cy="13204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Rechteck 10"/>
                <p:cNvSpPr/>
                <p:nvPr/>
              </p:nvSpPr>
              <p:spPr>
                <a:xfrm>
                  <a:off x="534906" y="2566011"/>
                  <a:ext cx="4013099" cy="39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GB" b="0" dirty="0" smtClean="0"/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5015861" y="1892608"/>
                  <a:ext cx="1427991" cy="1334982"/>
                  <a:chOff x="2466741" y="581523"/>
                  <a:chExt cx="2982305" cy="2788065"/>
                </a:xfrm>
              </p:grpSpPr>
              <p:sp>
                <p:nvSpPr>
                  <p:cNvPr id="70" name="Oval 46"/>
                  <p:cNvSpPr/>
                  <p:nvPr/>
                </p:nvSpPr>
                <p:spPr>
                  <a:xfrm rot="2700000">
                    <a:off x="2425662" y="622602"/>
                    <a:ext cx="2750957" cy="2668799"/>
                  </a:xfrm>
                  <a:prstGeom prst="pi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Ellipse 58"/>
                  <p:cNvSpPr/>
                  <p:nvPr/>
                </p:nvSpPr>
                <p:spPr>
                  <a:xfrm rot="8115584">
                    <a:off x="2881177" y="733052"/>
                    <a:ext cx="2556688" cy="2504177"/>
                  </a:xfrm>
                  <a:prstGeom prst="pie">
                    <a:avLst>
                      <a:gd name="adj1" fmla="val 10792305"/>
                      <a:gd name="adj2" fmla="val 16199999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b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72" name="Picture 71"/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538954" y="1558729"/>
                    <a:ext cx="443065" cy="1074587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/>
                  <p:cNvPicPr>
                    <a:picLocks noChangeAspect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44810" y="851679"/>
                    <a:ext cx="657346" cy="666971"/>
                  </a:xfrm>
                  <a:prstGeom prst="rect">
                    <a:avLst/>
                  </a:prstGeom>
                </p:spPr>
              </p:pic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367" y="1601215"/>
                    <a:ext cx="773679" cy="1155302"/>
                  </a:xfrm>
                  <a:prstGeom prst="rect">
                    <a:avLst/>
                  </a:prstGeom>
                </p:spPr>
              </p:pic>
              <p:sp>
                <p:nvSpPr>
                  <p:cNvPr id="75" name="Oval 74"/>
                  <p:cNvSpPr/>
                  <p:nvPr/>
                </p:nvSpPr>
                <p:spPr>
                  <a:xfrm>
                    <a:off x="3296653" y="2127819"/>
                    <a:ext cx="1241769" cy="1241769"/>
                  </a:xfrm>
                  <a:prstGeom prst="ellipse">
                    <a:avLst/>
                  </a:prstGeom>
                  <a:solidFill>
                    <a:schemeClr val="bg1">
                      <a:alpha val="4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b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511076" y="1702601"/>
                    <a:ext cx="392792" cy="1029037"/>
                  </a:xfrm>
                  <a:prstGeom prst="rect">
                    <a:avLst/>
                  </a:prstGeom>
                </p:spPr>
              </p:pic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920981" y="1722133"/>
                    <a:ext cx="438623" cy="100950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49117" y="2473860"/>
                  <a:ext cx="1200448" cy="455170"/>
                </a:xfrm>
                <a:prstGeom prst="rect">
                  <a:avLst/>
                </a:prstGeom>
              </p:spPr>
            </p:pic>
            <p:pic>
              <p:nvPicPr>
                <p:cNvPr id="106" name="Picture 1148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3291" y="2020119"/>
                  <a:ext cx="534450" cy="261151"/>
                </a:xfrm>
                <a:prstGeom prst="rect">
                  <a:avLst/>
                </a:prstGeom>
              </p:spPr>
            </p:pic>
          </p:grpSp>
          <p:pic>
            <p:nvPicPr>
              <p:cNvPr id="107" name="Picture 10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1055" y="1938832"/>
                <a:ext cx="752636" cy="1072619"/>
              </a:xfrm>
              <a:prstGeom prst="rect">
                <a:avLst/>
              </a:prstGeom>
            </p:spPr>
          </p:pic>
        </p:grpSp>
        <p:sp>
          <p:nvSpPr>
            <p:cNvPr id="12" name="Rechteck 11"/>
            <p:cNvSpPr/>
            <p:nvPr/>
          </p:nvSpPr>
          <p:spPr>
            <a:xfrm>
              <a:off x="95133" y="2222270"/>
              <a:ext cx="5016419" cy="839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800" b="0" dirty="0"/>
                <a:t>Aprendizaje en el proceso laboral y examen final independiente</a:t>
              </a:r>
              <a:endParaRPr lang="de-DE" sz="1800" b="0" dirty="0"/>
            </a:p>
          </p:txBody>
        </p:sp>
      </p:grpSp>
      <p:grpSp>
        <p:nvGrpSpPr>
          <p:cNvPr id="108" name="Gruppieren 107"/>
          <p:cNvGrpSpPr/>
          <p:nvPr/>
        </p:nvGrpSpPr>
        <p:grpSpPr>
          <a:xfrm>
            <a:off x="9610" y="5621561"/>
            <a:ext cx="9108181" cy="609457"/>
            <a:chOff x="0" y="6135831"/>
            <a:chExt cx="9144000" cy="785151"/>
          </a:xfrm>
        </p:grpSpPr>
        <p:sp>
          <p:nvSpPr>
            <p:cNvPr id="109" name="Rectangle 316"/>
            <p:cNvSpPr/>
            <p:nvPr/>
          </p:nvSpPr>
          <p:spPr>
            <a:xfrm>
              <a:off x="0" y="6135831"/>
              <a:ext cx="9144000" cy="7851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>
                <a:solidFill>
                  <a:schemeClr val="tx1"/>
                </a:solidFill>
              </a:endParaRPr>
            </a:p>
          </p:txBody>
        </p:sp>
        <p:sp>
          <p:nvSpPr>
            <p:cNvPr id="110" name="Rectangle 25"/>
            <p:cNvSpPr/>
            <p:nvPr/>
          </p:nvSpPr>
          <p:spPr>
            <a:xfrm>
              <a:off x="85025" y="6364761"/>
              <a:ext cx="4804853" cy="47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0" dirty="0"/>
                <a:t>M</a:t>
              </a:r>
              <a:r>
                <a:rPr lang="en-GB" sz="1800" b="0" dirty="0" smtClean="0"/>
                <a:t>arco legal</a:t>
              </a:r>
              <a:endParaRPr lang="en-GB" sz="1800" b="0" dirty="0"/>
            </a:p>
          </p:txBody>
        </p:sp>
        <p:sp>
          <p:nvSpPr>
            <p:cNvPr id="111" name="Rectangle 133"/>
            <p:cNvSpPr/>
            <p:nvPr/>
          </p:nvSpPr>
          <p:spPr>
            <a:xfrm>
              <a:off x="5127702" y="6370227"/>
              <a:ext cx="3056046" cy="436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0" dirty="0" smtClean="0"/>
                <a:t>Ley de </a:t>
              </a:r>
              <a:r>
                <a:rPr lang="en-GB" sz="1600" b="0" dirty="0" err="1" smtClean="0"/>
                <a:t>formación</a:t>
              </a:r>
              <a:r>
                <a:rPr lang="en-GB" sz="1600" b="0" dirty="0" smtClean="0"/>
                <a:t> </a:t>
              </a:r>
              <a:r>
                <a:rPr lang="en-GB" sz="1600" b="0" dirty="0" err="1" smtClean="0"/>
                <a:t>profesional</a:t>
              </a:r>
              <a:endParaRPr lang="en-GB" sz="1600" b="0" dirty="0"/>
            </a:p>
          </p:txBody>
        </p:sp>
        <p:pic>
          <p:nvPicPr>
            <p:cNvPr id="112" name="Picture 79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483" y="6375575"/>
              <a:ext cx="379321" cy="420528"/>
            </a:xfrm>
            <a:prstGeom prst="rect">
              <a:avLst/>
            </a:prstGeom>
          </p:spPr>
        </p:pic>
      </p:grpSp>
      <p:pic>
        <p:nvPicPr>
          <p:cNvPr id="118" name="Picture 4" descr="http://www.prueferportal.org/images/content/pix_news/dr_2013-cover-200s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96" y="4693741"/>
            <a:ext cx="615154" cy="87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02" y="4678803"/>
            <a:ext cx="559024" cy="848658"/>
          </a:xfrm>
          <a:prstGeom prst="rect">
            <a:avLst/>
          </a:prstGeom>
        </p:spPr>
      </p:pic>
      <p:sp>
        <p:nvSpPr>
          <p:cNvPr id="113" name="Titel 1"/>
          <p:cNvSpPr>
            <a:spLocks noGrp="1"/>
          </p:cNvSpPr>
          <p:nvPr>
            <p:ph type="title"/>
          </p:nvPr>
        </p:nvSpPr>
        <p:spPr>
          <a:xfrm>
            <a:off x="309384" y="182814"/>
            <a:ext cx="8834616" cy="523258"/>
          </a:xfrm>
        </p:spPr>
        <p:txBody>
          <a:bodyPr/>
          <a:lstStyle/>
          <a:p>
            <a:pPr algn="l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Resumen: Por qué funciona la formación profesional dual en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Alemania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4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animBg="1"/>
      <p:bldP spid="82" grpId="0"/>
      <p:bldP spid="2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85800"/>
            <a:ext cx="9144000" cy="27432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de-DE" altLang="de-DE" b="1" dirty="0" smtClean="0"/>
          </a:p>
          <a:p>
            <a:pPr algn="ctr">
              <a:buFontTx/>
              <a:buNone/>
            </a:pPr>
            <a:r>
              <a:rPr lang="de-DE" altLang="de-DE" b="1" dirty="0" smtClean="0"/>
              <a:t>Muchas </a:t>
            </a:r>
            <a:r>
              <a:rPr lang="de-DE" altLang="de-DE" b="1" dirty="0" err="1" smtClean="0"/>
              <a:t>gracias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por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su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atención</a:t>
            </a:r>
            <a:endParaRPr lang="de-DE" altLang="de-DE" b="1" dirty="0" smtClean="0"/>
          </a:p>
          <a:p>
            <a:pPr algn="ctr">
              <a:buFontTx/>
              <a:buNone/>
            </a:pPr>
            <a:r>
              <a:rPr lang="de-DE" altLang="de-DE" b="1" dirty="0" smtClean="0"/>
              <a:t>Vielen Dank!</a:t>
            </a:r>
          </a:p>
          <a:p>
            <a:pPr algn="ctr">
              <a:buFontTx/>
              <a:buNone/>
            </a:pPr>
            <a:endParaRPr lang="de-DE" altLang="de-DE" b="1" dirty="0"/>
          </a:p>
          <a:p>
            <a:pPr algn="ctr">
              <a:buFontTx/>
              <a:buNone/>
            </a:pPr>
            <a:endParaRPr lang="de-DE" altLang="de-DE" b="1" dirty="0" smtClean="0"/>
          </a:p>
          <a:p>
            <a:pPr algn="ctr">
              <a:buFontTx/>
              <a:buNone/>
            </a:pPr>
            <a:r>
              <a:rPr lang="de-DE" altLang="de-DE" b="1" dirty="0" smtClean="0"/>
              <a:t>Diana Cáceres-Reebs e Ilona Medrikat</a:t>
            </a:r>
          </a:p>
          <a:p>
            <a:pPr algn="ctr">
              <a:buFontTx/>
              <a:buNone/>
            </a:pPr>
            <a:r>
              <a:rPr lang="de-DE" altLang="de-DE" b="1" dirty="0" smtClean="0">
                <a:solidFill>
                  <a:schemeClr val="accent2"/>
                </a:solidFill>
              </a:rPr>
              <a:t>caceres-reebs@bibb.de</a:t>
            </a:r>
            <a:r>
              <a:rPr lang="de-DE" altLang="de-DE" b="1" dirty="0" smtClean="0"/>
              <a:t> / </a:t>
            </a:r>
            <a:r>
              <a:rPr lang="de-DE" altLang="de-DE" b="1" dirty="0" smtClean="0">
                <a:solidFill>
                  <a:schemeClr val="accent2"/>
                </a:solidFill>
              </a:rPr>
              <a:t>medrikat@bibb.de</a:t>
            </a:r>
            <a:r>
              <a:rPr lang="de-DE" altLang="de-DE" b="1" dirty="0" smtClean="0"/>
              <a:t> </a:t>
            </a:r>
          </a:p>
          <a:p>
            <a:pPr algn="ctr">
              <a:buFontTx/>
              <a:buNone/>
            </a:pPr>
            <a:r>
              <a:rPr lang="de-DE" altLang="de-DE" dirty="0" smtClean="0"/>
              <a:t>www.bibb.de </a:t>
            </a:r>
          </a:p>
          <a:p>
            <a:pPr algn="ctr">
              <a:buFontTx/>
              <a:buNone/>
            </a:pPr>
            <a:endParaRPr lang="de-DE" altLang="de-DE" b="1" dirty="0" smtClean="0">
              <a:latin typeface="Arial Black" pitchFamily="34" charset="0"/>
            </a:endParaRPr>
          </a:p>
          <a:p>
            <a:pPr algn="ctr">
              <a:buFontTx/>
              <a:buNone/>
            </a:pPr>
            <a:endParaRPr lang="de-DE" altLang="de-DE" sz="1400" dirty="0" smtClean="0"/>
          </a:p>
          <a:p>
            <a:pPr algn="ctr">
              <a:buFontTx/>
              <a:buNone/>
            </a:pPr>
            <a:endParaRPr lang="de-DE" altLang="de-DE" sz="1400" dirty="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1970511" y="4762006"/>
            <a:ext cx="5748449" cy="1662669"/>
            <a:chOff x="0" y="3810000"/>
            <a:chExt cx="9144000" cy="2638425"/>
          </a:xfrm>
        </p:grpSpPr>
        <p:pic>
          <p:nvPicPr>
            <p:cNvPr id="13316" name="Picture 5" descr="j043126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263" y="3810000"/>
              <a:ext cx="2598737" cy="259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4" descr="j04316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0"/>
              <a:ext cx="4648200" cy="263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6" descr="j043185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450" y="3810000"/>
              <a:ext cx="1936750" cy="260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450" y="250888"/>
            <a:ext cx="8229600" cy="366630"/>
          </a:xfrm>
        </p:spPr>
        <p:txBody>
          <a:bodyPr/>
          <a:lstStyle/>
          <a:p>
            <a:pPr algn="l"/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Í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ndice</a:t>
            </a:r>
            <a:endParaRPr lang="en-GB" sz="2800" b="1" noProof="0" dirty="0">
              <a:latin typeface="Frutiger 57Cn" panose="020B0500000000000000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47953"/>
            <a:ext cx="8445624" cy="4489359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n-GB" sz="2600" noProof="0" dirty="0" smtClean="0">
                <a:latin typeface="Arial Narrow" panose="020B0606020202030204" pitchFamily="34" charset="0"/>
              </a:rPr>
              <a:t>El </a:t>
            </a:r>
            <a:r>
              <a:rPr lang="en-GB" sz="2600" noProof="0" dirty="0" err="1" smtClean="0">
                <a:latin typeface="Arial Narrow" panose="020B0606020202030204" pitchFamily="34" charset="0"/>
              </a:rPr>
              <a:t>Instituto</a:t>
            </a:r>
            <a:r>
              <a:rPr lang="en-GB" sz="2600" noProof="0" dirty="0" smtClean="0">
                <a:latin typeface="Arial Narrow" panose="020B0606020202030204" pitchFamily="34" charset="0"/>
              </a:rPr>
              <a:t> Federal de </a:t>
            </a:r>
            <a:r>
              <a:rPr lang="en-GB" sz="2600" noProof="0" dirty="0" err="1" smtClean="0">
                <a:latin typeface="Arial Narrow" panose="020B0606020202030204" pitchFamily="34" charset="0"/>
              </a:rPr>
              <a:t>Formación</a:t>
            </a:r>
            <a:r>
              <a:rPr lang="en-GB" sz="2600" noProof="0" dirty="0" smtClean="0">
                <a:latin typeface="Arial Narrow" panose="020B0606020202030204" pitchFamily="34" charset="0"/>
              </a:rPr>
              <a:t> </a:t>
            </a:r>
            <a:r>
              <a:rPr lang="en-GB" sz="2600" noProof="0" dirty="0" err="1" smtClean="0">
                <a:latin typeface="Arial Narrow" panose="020B0606020202030204" pitchFamily="34" charset="0"/>
              </a:rPr>
              <a:t>Profesional</a:t>
            </a:r>
            <a:r>
              <a:rPr lang="en-GB" sz="2600" noProof="0" dirty="0" smtClean="0">
                <a:latin typeface="Arial Narrow" panose="020B0606020202030204" pitchFamily="34" charset="0"/>
              </a:rPr>
              <a:t> (BIBB): “</a:t>
            </a:r>
            <a:r>
              <a:rPr lang="en-GB" sz="2600" noProof="0" dirty="0" err="1" smtClean="0">
                <a:latin typeface="Arial Narrow" panose="020B0606020202030204" pitchFamily="34" charset="0"/>
              </a:rPr>
              <a:t>Funciones</a:t>
            </a:r>
            <a:r>
              <a:rPr lang="en-GB" sz="2600" noProof="0" dirty="0" smtClean="0">
                <a:latin typeface="Arial Narrow" panose="020B0606020202030204" pitchFamily="34" charset="0"/>
              </a:rPr>
              <a:t> y </a:t>
            </a:r>
            <a:r>
              <a:rPr lang="en-GB" sz="2600" noProof="0" dirty="0" err="1" smtClean="0">
                <a:latin typeface="Arial Narrow" panose="020B0606020202030204" pitchFamily="34" charset="0"/>
              </a:rPr>
              <a:t>estructuras</a:t>
            </a:r>
            <a:r>
              <a:rPr lang="en-GB" sz="2600" dirty="0" smtClean="0">
                <a:latin typeface="Arial Narrow" panose="020B0606020202030204" pitchFamily="34" charset="0"/>
              </a:rPr>
              <a:t>”</a:t>
            </a:r>
            <a:endParaRPr lang="en-GB" sz="2600" noProof="0" dirty="0" smtClean="0">
              <a:latin typeface="Arial Narrow" panose="020B0606020202030204" pitchFamily="34" charset="0"/>
            </a:endParaRP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n-GB" sz="2600" dirty="0" smtClean="0">
                <a:latin typeface="Arial Narrow" panose="020B0606020202030204" pitchFamily="34" charset="0"/>
              </a:rPr>
              <a:t>Panorama del </a:t>
            </a:r>
            <a:r>
              <a:rPr lang="en-GB" sz="2600" dirty="0" err="1" smtClean="0">
                <a:latin typeface="Arial Narrow" panose="020B0606020202030204" pitchFamily="34" charset="0"/>
              </a:rPr>
              <a:t>sistema</a:t>
            </a:r>
            <a:r>
              <a:rPr lang="en-GB" sz="2600" dirty="0" smtClean="0">
                <a:latin typeface="Arial Narrow" panose="020B0606020202030204" pitchFamily="34" charset="0"/>
              </a:rPr>
              <a:t> de </a:t>
            </a:r>
            <a:r>
              <a:rPr lang="en-GB" sz="2600" dirty="0" err="1" smtClean="0">
                <a:latin typeface="Arial Narrow" panose="020B0606020202030204" pitchFamily="34" charset="0"/>
              </a:rPr>
              <a:t>formación</a:t>
            </a:r>
            <a:r>
              <a:rPr lang="en-GB" sz="2600" dirty="0" smtClean="0">
                <a:latin typeface="Arial Narrow" panose="020B0606020202030204" pitchFamily="34" charset="0"/>
              </a:rPr>
              <a:t> </a:t>
            </a: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s-ES" sz="2600" dirty="0" smtClean="0">
                <a:latin typeface="Arial Narrow" panose="020B0606020202030204" pitchFamily="34" charset="0"/>
              </a:rPr>
              <a:t>Funcionamiento del modelo de formación profesional </a:t>
            </a:r>
            <a:r>
              <a:rPr lang="es-ES" sz="2600" dirty="0">
                <a:latin typeface="Arial Narrow" panose="020B0606020202030204" pitchFamily="34" charset="0"/>
              </a:rPr>
              <a:t>dual </a:t>
            </a:r>
            <a:r>
              <a:rPr lang="es-ES" sz="2600" dirty="0" smtClean="0">
                <a:latin typeface="Arial Narrow" panose="020B0606020202030204" pitchFamily="34" charset="0"/>
              </a:rPr>
              <a:t>en Alemania, actores y sus roles insitucionales</a:t>
            </a:r>
          </a:p>
          <a:p>
            <a:pPr marL="571500" lvl="0" indent="-571500">
              <a:buFont typeface="Arial" panose="020B0604020202020204" pitchFamily="34" charset="0"/>
              <a:buAutoNum type="romanUcPeriod" startAt="4"/>
            </a:pPr>
            <a:r>
              <a:rPr lang="en-GB" sz="2600" dirty="0" smtClean="0">
                <a:latin typeface="Arial Narrow" panose="020B0606020202030204" pitchFamily="34" charset="0"/>
              </a:rPr>
              <a:t>V</a:t>
            </a:r>
            <a:r>
              <a:rPr lang="es-ES" sz="2600" dirty="0" smtClean="0">
                <a:latin typeface="Arial Narrow" panose="020B0606020202030204" pitchFamily="34" charset="0"/>
              </a:rPr>
              <a:t>entajas</a:t>
            </a:r>
          </a:p>
          <a:p>
            <a:pPr marL="571500" indent="-571500">
              <a:buFont typeface="Arial" panose="020B0604020202020204" pitchFamily="34" charset="0"/>
              <a:buAutoNum type="romanUcPeriod" startAt="4"/>
            </a:pPr>
            <a:r>
              <a:rPr lang="es-ES" sz="2600" dirty="0" smtClean="0">
                <a:latin typeface="Arial Narrow" panose="020B0606020202030204" pitchFamily="34" charset="0"/>
              </a:rPr>
              <a:t>Resumen: Por </a:t>
            </a:r>
            <a:r>
              <a:rPr lang="es-ES" sz="2600" dirty="0">
                <a:latin typeface="Arial Narrow" panose="020B0606020202030204" pitchFamily="34" charset="0"/>
              </a:rPr>
              <a:t>qué funciona la formación profesional dual en </a:t>
            </a:r>
            <a:r>
              <a:rPr lang="es-ES" sz="2600" dirty="0" smtClean="0">
                <a:latin typeface="Arial Narrow" panose="020B0606020202030204" pitchFamily="34" charset="0"/>
              </a:rPr>
              <a:t>Alemania?</a:t>
            </a:r>
            <a:endParaRPr lang="de-DE" sz="2600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604361" y="987964"/>
            <a:ext cx="8318791" cy="511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endParaRPr lang="de-DE" dirty="0">
              <a:solidFill>
                <a:srgbClr val="F0A628"/>
              </a:solidFill>
              <a:sym typeface="Marlett" pitchFamily="2" charset="2"/>
            </a:endParaRPr>
          </a:p>
          <a:p>
            <a:pPr>
              <a:defRPr/>
            </a:pPr>
            <a:r>
              <a:rPr lang="de-DE" sz="2400" b="0" dirty="0" err="1" smtClean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Fundación</a:t>
            </a:r>
            <a:r>
              <a:rPr lang="de-DE" sz="2400" b="0" dirty="0" smtClean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 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del BIBB: 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</a:rPr>
              <a:t>1970 Berlin (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</a:rPr>
              <a:t>desde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</a:rPr>
              <a:t> 1999 en Bonn)</a:t>
            </a:r>
          </a:p>
          <a:p>
            <a:pPr>
              <a:defRPr/>
            </a:pPr>
            <a:endParaRPr lang="de-DE" sz="2400" b="0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de-DE" sz="2400" b="0" dirty="0" smtClean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Base 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jurídica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: </a:t>
            </a:r>
            <a:r>
              <a:rPr lang="es-ES" sz="2400" b="0" dirty="0">
                <a:latin typeface="Arial Narrow" panose="020B0606020202030204" pitchFamily="34" charset="0"/>
                <a:ea typeface="+mj-ea"/>
                <a:cs typeface="+mj-cs"/>
                <a:sym typeface="Wingdings" pitchFamily="2" charset="2"/>
              </a:rPr>
              <a:t>Ley de Formación Profesional 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</a:rPr>
              <a:t>1969 </a:t>
            </a:r>
          </a:p>
          <a:p>
            <a:pPr>
              <a:defRPr/>
            </a:pPr>
            <a:r>
              <a:rPr lang="de-DE" sz="2400" b="0" dirty="0" smtClean="0">
                <a:latin typeface="Arial Narrow" panose="020B0606020202030204" pitchFamily="34" charset="0"/>
                <a:ea typeface="+mj-ea"/>
                <a:cs typeface="+mj-cs"/>
              </a:rPr>
              <a:t>(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</a:rPr>
              <a:t>Reforma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</a:rPr>
              <a:t> en 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</a:rPr>
              <a:t>el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</a:rPr>
              <a:t> 2005)</a:t>
            </a:r>
          </a:p>
          <a:p>
            <a:pPr>
              <a:defRPr/>
            </a:pPr>
            <a:endParaRPr lang="de-DE" sz="2400" b="0" dirty="0" smtClean="0">
              <a:latin typeface="Arial Narrow" panose="020B0606020202030204" pitchFamily="34" charset="0"/>
              <a:ea typeface="+mj-ea"/>
              <a:cs typeface="+mj-cs"/>
              <a:sym typeface="Marlett" pitchFamily="2" charset="2"/>
            </a:endParaRPr>
          </a:p>
          <a:p>
            <a:pPr>
              <a:defRPr/>
            </a:pPr>
            <a:r>
              <a:rPr lang="de-DE" sz="2400" b="0" dirty="0" smtClean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Control 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jurídico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: </a:t>
            </a:r>
            <a:r>
              <a:rPr lang="es-ES" sz="2400" b="0" dirty="0">
                <a:latin typeface="Arial Narrow" panose="020B0606020202030204" pitchFamily="34" charset="0"/>
                <a:ea typeface="+mj-ea"/>
                <a:cs typeface="+mj-cs"/>
                <a:sym typeface="Wingdings" pitchFamily="2" charset="2"/>
              </a:rPr>
              <a:t>Ministerio Federal de Educación e </a:t>
            </a:r>
            <a:r>
              <a:rPr lang="es-ES" sz="2400" b="0" dirty="0" smtClean="0">
                <a:latin typeface="Arial Narrow" panose="020B0606020202030204" pitchFamily="34" charset="0"/>
                <a:ea typeface="+mj-ea"/>
                <a:cs typeface="+mj-cs"/>
                <a:sym typeface="Wingdings" pitchFamily="2" charset="2"/>
              </a:rPr>
              <a:t>Investigación </a:t>
            </a:r>
            <a:r>
              <a:rPr lang="es-ES" sz="2400" b="0" dirty="0">
                <a:latin typeface="Arial Narrow" panose="020B0606020202030204" pitchFamily="34" charset="0"/>
                <a:ea typeface="+mj-ea"/>
                <a:cs typeface="+mj-cs"/>
                <a:sym typeface="Wingdings" pitchFamily="2" charset="2"/>
              </a:rPr>
              <a:t>(BMBF)</a:t>
            </a:r>
          </a:p>
          <a:p>
            <a:pPr marL="265113" indent="-265113">
              <a:defRPr/>
            </a:pPr>
            <a:endParaRPr lang="de-DE" sz="2400" b="0" dirty="0" smtClean="0">
              <a:latin typeface="Arial Narrow" panose="020B0606020202030204" pitchFamily="34" charset="0"/>
              <a:ea typeface="+mj-ea"/>
              <a:cs typeface="+mj-cs"/>
              <a:sym typeface="Marlett" pitchFamily="2" charset="2"/>
            </a:endParaRPr>
          </a:p>
          <a:p>
            <a:pPr marL="265113" indent="-265113">
              <a:defRPr/>
            </a:pPr>
            <a:r>
              <a:rPr lang="de-DE" sz="2400" b="0" dirty="0" err="1" smtClean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Comisión</a:t>
            </a:r>
            <a:r>
              <a:rPr lang="de-DE" sz="2400" b="0" dirty="0" smtClean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 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principal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 („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Parlamento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 de la Formación 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Profesional</a:t>
            </a:r>
            <a:r>
              <a:rPr lang="de-DE" sz="2400" b="0" dirty="0" smtClean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“):</a:t>
            </a:r>
          </a:p>
          <a:p>
            <a:pPr marL="265113" indent="-265113">
              <a:defRPr/>
            </a:pPr>
            <a:r>
              <a:rPr lang="de-DE" sz="2400" b="0" dirty="0" err="1" smtClean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Empleadores</a:t>
            </a:r>
            <a:r>
              <a:rPr lang="de-DE" sz="2400" b="0" dirty="0" smtClean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 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/ 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Empleados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 / 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Gobierno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 Federal / 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Estados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 </a:t>
            </a:r>
            <a:r>
              <a:rPr lang="de-DE" sz="2400" b="0" dirty="0" err="1" smtClean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federados</a:t>
            </a:r>
            <a:endParaRPr lang="de-DE" sz="2400" b="0" dirty="0">
              <a:latin typeface="Arial Narrow" panose="020B0606020202030204" pitchFamily="34" charset="0"/>
              <a:ea typeface="+mj-ea"/>
              <a:cs typeface="+mj-cs"/>
              <a:sym typeface="Marlett" pitchFamily="2" charset="2"/>
            </a:endParaRPr>
          </a:p>
          <a:p>
            <a:pPr marL="265113" indent="-265113">
              <a:defRPr/>
            </a:pPr>
            <a:endParaRPr lang="de-DE" sz="2400" b="0" dirty="0" smtClean="0">
              <a:latin typeface="Arial Narrow" panose="020B0606020202030204" pitchFamily="34" charset="0"/>
              <a:ea typeface="+mj-ea"/>
              <a:cs typeface="+mj-cs"/>
              <a:sym typeface="Marlett" pitchFamily="2" charset="2"/>
            </a:endParaRPr>
          </a:p>
          <a:p>
            <a:pPr marL="265113" indent="-265113">
              <a:defRPr/>
            </a:pPr>
            <a:r>
              <a:rPr lang="de-DE" sz="2400" b="0" dirty="0" err="1" smtClean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Consejo</a:t>
            </a:r>
            <a:r>
              <a:rPr lang="de-DE" sz="2400" b="0" dirty="0" smtClean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 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consultivo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 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científico</a:t>
            </a:r>
            <a:endParaRPr lang="es-ES" sz="2400" b="0" dirty="0">
              <a:latin typeface="Arial Narrow" panose="020B0606020202030204" pitchFamily="34" charset="0"/>
              <a:ea typeface="+mj-ea"/>
              <a:cs typeface="+mj-cs"/>
              <a:sym typeface="Wingdings" pitchFamily="2" charset="2"/>
            </a:endParaRPr>
          </a:p>
          <a:p>
            <a:pPr>
              <a:buClr>
                <a:schemeClr val="tx1"/>
              </a:buClr>
              <a:defRPr/>
            </a:pPr>
            <a:endParaRPr lang="de-DE" sz="2400" b="0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>
              <a:buClr>
                <a:schemeClr val="tx1"/>
              </a:buClr>
              <a:defRPr/>
            </a:pPr>
            <a:r>
              <a:rPr lang="de-DE" sz="2400" b="0" dirty="0" smtClean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Personal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: 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aprox</a:t>
            </a:r>
            <a:r>
              <a:rPr lang="de-DE" sz="2400" b="0" dirty="0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. 630 </a:t>
            </a:r>
            <a:r>
              <a:rPr lang="de-DE" sz="2400" b="0" dirty="0" err="1">
                <a:latin typeface="Arial Narrow" panose="020B0606020202030204" pitchFamily="34" charset="0"/>
                <a:ea typeface="+mj-ea"/>
                <a:cs typeface="+mj-cs"/>
                <a:sym typeface="Marlett" pitchFamily="2" charset="2"/>
              </a:rPr>
              <a:t>empleados</a:t>
            </a:r>
            <a:endParaRPr lang="de-DE" sz="2400" b="0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24242" y="258613"/>
            <a:ext cx="8712781" cy="4369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800"/>
              </a:spcBef>
              <a:spcAft>
                <a:spcPts val="400"/>
              </a:spcAft>
            </a:pPr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en-GB" b="0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El </a:t>
            </a:r>
            <a:r>
              <a:rPr lang="en-GB" b="0" kern="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Instituto</a:t>
            </a:r>
            <a:r>
              <a:rPr lang="en-GB" b="0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Federal de </a:t>
            </a:r>
            <a:r>
              <a:rPr lang="en-GB" b="0" kern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Formación</a:t>
            </a:r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0" kern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Profesional</a:t>
            </a:r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“BIBB”</a:t>
            </a:r>
            <a:endParaRPr lang="en-GB" b="0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68933"/>
              </p:ext>
            </p:extLst>
          </p:nvPr>
        </p:nvGraphicFramePr>
        <p:xfrm>
          <a:off x="312355" y="1176255"/>
          <a:ext cx="512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name="Visio" r:id="rId4" imgW="684856" imgH="575489" progId="Visio.Drawing.11">
                  <p:embed/>
                </p:oleObj>
              </mc:Choice>
              <mc:Fallback>
                <p:oleObj name="Visio" r:id="rId4" imgW="684856" imgH="575489" progId="Visio.Drawing.11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55" y="1176255"/>
                        <a:ext cx="5127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698438"/>
              </p:ext>
            </p:extLst>
          </p:nvPr>
        </p:nvGraphicFramePr>
        <p:xfrm>
          <a:off x="309331" y="3121869"/>
          <a:ext cx="512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" name="Visio" r:id="rId6" imgW="684856" imgH="575489" progId="Visio.Drawing.11">
                  <p:embed/>
                </p:oleObj>
              </mc:Choice>
              <mc:Fallback>
                <p:oleObj name="Visio" r:id="rId6" imgW="684856" imgH="575489" progId="Visio.Drawing.11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331" y="3121869"/>
                        <a:ext cx="5127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63346"/>
              </p:ext>
            </p:extLst>
          </p:nvPr>
        </p:nvGraphicFramePr>
        <p:xfrm>
          <a:off x="304098" y="4984329"/>
          <a:ext cx="512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" name="Visio" r:id="rId7" imgW="684856" imgH="575489" progId="Visio.Drawing.11">
                  <p:embed/>
                </p:oleObj>
              </mc:Choice>
              <mc:Fallback>
                <p:oleObj name="Visio" r:id="rId7" imgW="684856" imgH="575489" progId="Visio.Drawing.11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98" y="4984329"/>
                        <a:ext cx="5127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872312"/>
              </p:ext>
            </p:extLst>
          </p:nvPr>
        </p:nvGraphicFramePr>
        <p:xfrm>
          <a:off x="315976" y="3895550"/>
          <a:ext cx="512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" name="Visio" r:id="rId8" imgW="684856" imgH="575489" progId="Visio.Drawing.11">
                  <p:embed/>
                </p:oleObj>
              </mc:Choice>
              <mc:Fallback>
                <p:oleObj name="Visio" r:id="rId8" imgW="684856" imgH="575489" progId="Visio.Drawing.11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76" y="3895550"/>
                        <a:ext cx="5127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653328"/>
              </p:ext>
            </p:extLst>
          </p:nvPr>
        </p:nvGraphicFramePr>
        <p:xfrm>
          <a:off x="312941" y="1973950"/>
          <a:ext cx="512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" name="Visio" r:id="rId9" imgW="684856" imgH="575489" progId="Visio.Drawing.11">
                  <p:embed/>
                </p:oleObj>
              </mc:Choice>
              <mc:Fallback>
                <p:oleObj name="Visio" r:id="rId9" imgW="684856" imgH="575489" progId="Visio.Drawing.11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41" y="1973950"/>
                        <a:ext cx="5127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341582"/>
              </p:ext>
            </p:extLst>
          </p:nvPr>
        </p:nvGraphicFramePr>
        <p:xfrm>
          <a:off x="312355" y="5665194"/>
          <a:ext cx="512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name="Visio" r:id="rId10" imgW="684856" imgH="575489" progId="Visio.Drawing.11">
                  <p:embed/>
                </p:oleObj>
              </mc:Choice>
              <mc:Fallback>
                <p:oleObj name="Visio" r:id="rId10" imgW="684856" imgH="575489" progId="Visio.Drawing.11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55" y="5665194"/>
                        <a:ext cx="5127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9113" y="2449482"/>
            <a:ext cx="8712200" cy="400050"/>
          </a:xfrm>
          <a:prstGeom prst="rect">
            <a:avLst/>
          </a:prstGeom>
          <a:solidFill>
            <a:srgbClr val="F5E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altLang="de-DE" sz="2000" b="0" dirty="0"/>
              <a:t>... desarrollar y </a:t>
            </a:r>
            <a:r>
              <a:rPr lang="es-ES" altLang="de-DE" sz="2000" b="0" dirty="0" smtClean="0"/>
              <a:t>actualizar </a:t>
            </a:r>
            <a:r>
              <a:rPr lang="es-ES" altLang="de-DE" sz="2000" b="0" dirty="0"/>
              <a:t>profesiones</a:t>
            </a:r>
            <a:endParaRPr lang="de-DE" altLang="de-DE" sz="2000" b="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1175" y="1620372"/>
            <a:ext cx="8712200" cy="708025"/>
          </a:xfrm>
          <a:prstGeom prst="rect">
            <a:avLst/>
          </a:prstGeom>
          <a:solidFill>
            <a:srgbClr val="F5E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altLang="de-DE" sz="2000" b="0" dirty="0"/>
              <a:t>... detectar mediante el diagnóstico anticipado futuras necesidades de cualificación </a:t>
            </a:r>
            <a:endParaRPr lang="de-DE" altLang="de-DE" sz="2000" b="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8475" y="2975174"/>
            <a:ext cx="8712200" cy="707886"/>
          </a:xfrm>
          <a:prstGeom prst="rect">
            <a:avLst/>
          </a:prstGeom>
          <a:solidFill>
            <a:srgbClr val="F5E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altLang="de-DE" sz="2000" b="0" dirty="0"/>
              <a:t>... observar </a:t>
            </a:r>
            <a:r>
              <a:rPr lang="es-ES" altLang="de-DE" sz="2000" b="0" dirty="0" smtClean="0"/>
              <a:t>y apoyar la </a:t>
            </a:r>
            <a:r>
              <a:rPr lang="es-ES" altLang="de-DE" sz="2000" b="0" dirty="0"/>
              <a:t>práctica de la FP y formación continua en las empresas</a:t>
            </a:r>
            <a:endParaRPr lang="de-DE" altLang="de-DE" sz="2000" b="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6888" y="801086"/>
            <a:ext cx="8712200" cy="708025"/>
          </a:xfrm>
          <a:prstGeom prst="rect">
            <a:avLst/>
          </a:prstGeom>
          <a:solidFill>
            <a:srgbClr val="F5E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altLang="de-DE" sz="2000" b="0" dirty="0">
                <a:solidFill>
                  <a:srgbClr val="000000"/>
                </a:solidFill>
              </a:rPr>
              <a:t>... analizar la evolución de las estructuras en el mercado de plazas de formación profesional y en el perfeccionamiento profesional</a:t>
            </a:r>
            <a:endParaRPr lang="de-DE" altLang="de-DE" sz="2000" b="0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5266" y="3809187"/>
            <a:ext cx="8712200" cy="400110"/>
          </a:xfrm>
          <a:prstGeom prst="rect">
            <a:avLst/>
          </a:prstGeom>
          <a:solidFill>
            <a:srgbClr val="F5E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altLang="de-DE" sz="2000" b="0" dirty="0"/>
              <a:t>... elaborar conceptos para la cualificación de formadores en las empresas </a:t>
            </a:r>
            <a:endParaRPr lang="de-DE" altLang="de-DE" sz="2000" b="0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49113" y="4829332"/>
            <a:ext cx="8712200" cy="708025"/>
          </a:xfrm>
          <a:prstGeom prst="rect">
            <a:avLst/>
          </a:prstGeom>
          <a:solidFill>
            <a:srgbClr val="F5E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altLang="de-DE" sz="2000" b="0" dirty="0"/>
              <a:t>... acompañar programas nacionales </a:t>
            </a:r>
            <a:r>
              <a:rPr lang="es-ES" altLang="de-DE" sz="2000" b="0" dirty="0" smtClean="0"/>
              <a:t>e </a:t>
            </a:r>
            <a:r>
              <a:rPr lang="es-ES" altLang="de-DE" sz="2000" b="0" dirty="0"/>
              <a:t>internacionales para el desarrollo de la FP</a:t>
            </a:r>
            <a:endParaRPr lang="de-DE" altLang="de-DE" sz="2000" b="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2288" y="4329897"/>
            <a:ext cx="8712200" cy="400050"/>
          </a:xfrm>
          <a:prstGeom prst="rect">
            <a:avLst/>
          </a:prstGeom>
          <a:solidFill>
            <a:srgbClr val="F5E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altLang="de-DE" sz="2000" b="0" dirty="0"/>
              <a:t>... fomentar la creación de modernos centros de formación profesional</a:t>
            </a:r>
            <a:endParaRPr lang="de-DE" altLang="de-DE" sz="2000" b="0" dirty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49113" y="5648615"/>
            <a:ext cx="8712200" cy="707886"/>
          </a:xfrm>
          <a:prstGeom prst="rect">
            <a:avLst/>
          </a:prstGeom>
          <a:solidFill>
            <a:srgbClr val="F5E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altLang="de-DE" sz="2000" b="0" dirty="0"/>
              <a:t>... d</a:t>
            </a:r>
            <a:r>
              <a:rPr lang="es-ES" altLang="de-DE" sz="2000" b="0" dirty="0" smtClean="0"/>
              <a:t>esarrollar proyectos internacionales de cooperación y de asesoría en el campo de la FP</a:t>
            </a:r>
            <a:endParaRPr lang="de-DE" altLang="de-DE" sz="2000" b="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24242" y="258613"/>
            <a:ext cx="8712781" cy="4369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800"/>
              </a:spcBef>
              <a:spcAft>
                <a:spcPts val="400"/>
              </a:spcAft>
            </a:pPr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en-GB" b="0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El </a:t>
            </a:r>
            <a:r>
              <a:rPr lang="en-GB" b="0" kern="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Instituto</a:t>
            </a:r>
            <a:r>
              <a:rPr lang="en-GB" b="0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Federal de </a:t>
            </a:r>
            <a:r>
              <a:rPr lang="en-GB" b="0" kern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Formación</a:t>
            </a:r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0" kern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Profesional</a:t>
            </a:r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n-GB" b="0" kern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Funciones</a:t>
            </a:r>
            <a:endParaRPr lang="en-GB" b="0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10"/>
          <p:cNvSpPr>
            <a:spLocks noChangeArrowheads="1"/>
          </p:cNvSpPr>
          <p:nvPr/>
        </p:nvSpPr>
        <p:spPr bwMode="auto">
          <a:xfrm>
            <a:off x="2889250" y="986408"/>
            <a:ext cx="3130550" cy="17557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de-DE" altLang="de-DE" sz="18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de-DE" altLang="de-DE" sz="1800" dirty="0" smtClean="0">
                <a:solidFill>
                  <a:schemeClr val="bg1"/>
                </a:solidFill>
              </a:rPr>
              <a:t>Presidente</a:t>
            </a:r>
            <a:endParaRPr lang="de-DE" altLang="de-DE" sz="1800" dirty="0">
              <a:solidFill>
                <a:schemeClr val="bg1"/>
              </a:solidFill>
            </a:endParaRPr>
          </a:p>
          <a:p>
            <a:pPr algn="ctr" eaLnBrk="1" hangingPunct="1"/>
            <a:endParaRPr lang="de-DE" altLang="de-DE" sz="18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de-DE" altLang="de-DE" sz="1800" dirty="0" err="1">
                <a:solidFill>
                  <a:schemeClr val="bg1"/>
                </a:solidFill>
              </a:rPr>
              <a:t>Representante</a:t>
            </a:r>
            <a:r>
              <a:rPr lang="de-DE" altLang="de-DE" sz="1800" dirty="0">
                <a:solidFill>
                  <a:schemeClr val="bg1"/>
                </a:solidFill>
              </a:rPr>
              <a:t> permanente del Presidente</a:t>
            </a:r>
          </a:p>
          <a:p>
            <a:pPr algn="ctr" eaLnBrk="1" hangingPunct="1"/>
            <a:r>
              <a:rPr lang="de-DE" altLang="de-DE" sz="1800" dirty="0" err="1">
                <a:solidFill>
                  <a:schemeClr val="bg1"/>
                </a:solidFill>
              </a:rPr>
              <a:t>Director</a:t>
            </a:r>
            <a:r>
              <a:rPr lang="de-DE" altLang="de-DE" sz="1800" dirty="0">
                <a:solidFill>
                  <a:schemeClr val="bg1"/>
                </a:solidFill>
              </a:rPr>
              <a:t> de </a:t>
            </a:r>
            <a:r>
              <a:rPr lang="de-DE" altLang="de-DE" sz="1800" dirty="0" err="1">
                <a:solidFill>
                  <a:schemeClr val="bg1"/>
                </a:solidFill>
              </a:rPr>
              <a:t>investigación</a:t>
            </a:r>
            <a:endParaRPr lang="de-DE" altLang="de-DE" sz="1800" dirty="0">
              <a:solidFill>
                <a:schemeClr val="bg1"/>
              </a:solidFill>
            </a:endParaRPr>
          </a:p>
        </p:txBody>
      </p:sp>
      <p:cxnSp>
        <p:nvCxnSpPr>
          <p:cNvPr id="7" name="Gerade Verbindung 13"/>
          <p:cNvCxnSpPr>
            <a:cxnSpLocks noChangeShapeType="1"/>
          </p:cNvCxnSpPr>
          <p:nvPr/>
        </p:nvCxnSpPr>
        <p:spPr bwMode="auto">
          <a:xfrm rot="10800000" flipH="1">
            <a:off x="2889250" y="1662113"/>
            <a:ext cx="31305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feld 14"/>
          <p:cNvSpPr>
            <a:spLocks noChangeArrowheads="1"/>
          </p:cNvSpPr>
          <p:nvPr/>
        </p:nvSpPr>
        <p:spPr bwMode="auto">
          <a:xfrm>
            <a:off x="159004" y="3749675"/>
            <a:ext cx="2136713" cy="2509242"/>
          </a:xfrm>
          <a:prstGeom prst="roundRect">
            <a:avLst>
              <a:gd name="adj" fmla="val 16667"/>
            </a:avLst>
          </a:prstGeom>
          <a:solidFill>
            <a:srgbClr val="5CB7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600" dirty="0" err="1">
                <a:solidFill>
                  <a:schemeClr val="bg1"/>
                </a:solidFill>
              </a:rPr>
              <a:t>Departamento</a:t>
            </a:r>
            <a:r>
              <a:rPr lang="de-DE" altLang="de-DE" sz="1600" dirty="0">
                <a:solidFill>
                  <a:schemeClr val="bg1"/>
                </a:solidFill>
              </a:rPr>
              <a:t> </a:t>
            </a:r>
            <a:r>
              <a:rPr lang="de-DE" altLang="de-DE" sz="1600" dirty="0" smtClean="0">
                <a:solidFill>
                  <a:schemeClr val="bg1"/>
                </a:solidFill>
              </a:rPr>
              <a:t>1</a:t>
            </a:r>
          </a:p>
          <a:p>
            <a:pPr algn="ctr" eaLnBrk="1" hangingPunct="1"/>
            <a:endParaRPr lang="de-DE" altLang="de-DE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de-DE" altLang="de-DE" sz="1600" dirty="0" err="1" smtClean="0">
                <a:solidFill>
                  <a:schemeClr val="bg1"/>
                </a:solidFill>
              </a:rPr>
              <a:t>Internaciona-lización</a:t>
            </a:r>
            <a:r>
              <a:rPr lang="de-DE" altLang="de-DE" sz="1600" dirty="0" smtClean="0">
                <a:solidFill>
                  <a:schemeClr val="bg1"/>
                </a:solidFill>
              </a:rPr>
              <a:t> de la </a:t>
            </a:r>
            <a:r>
              <a:rPr lang="de-DE" altLang="de-DE" sz="1600" dirty="0" err="1" smtClean="0">
                <a:solidFill>
                  <a:schemeClr val="bg1"/>
                </a:solidFill>
              </a:rPr>
              <a:t>Formación</a:t>
            </a:r>
            <a:r>
              <a:rPr lang="de-DE" altLang="de-DE" sz="1600" dirty="0" smtClean="0">
                <a:solidFill>
                  <a:schemeClr val="bg1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bg1"/>
                </a:solidFill>
              </a:rPr>
              <a:t>profesional</a:t>
            </a:r>
            <a:r>
              <a:rPr lang="de-DE" altLang="de-DE" sz="1600" dirty="0" smtClean="0">
                <a:solidFill>
                  <a:schemeClr val="bg1"/>
                </a:solidFill>
              </a:rPr>
              <a:t> - </a:t>
            </a:r>
            <a:r>
              <a:rPr lang="de-DE" altLang="de-DE" sz="1600" dirty="0" err="1" smtClean="0">
                <a:solidFill>
                  <a:schemeClr val="bg1"/>
                </a:solidFill>
              </a:rPr>
              <a:t>Gestión</a:t>
            </a:r>
            <a:r>
              <a:rPr lang="de-DE" altLang="de-DE" sz="1600" dirty="0" smtClean="0">
                <a:solidFill>
                  <a:schemeClr val="bg1"/>
                </a:solidFill>
              </a:rPr>
              <a:t> </a:t>
            </a:r>
            <a:r>
              <a:rPr lang="de-DE" altLang="de-DE" sz="1600" dirty="0">
                <a:solidFill>
                  <a:schemeClr val="bg1"/>
                </a:solidFill>
              </a:rPr>
              <a:t>de </a:t>
            </a:r>
            <a:r>
              <a:rPr lang="de-DE" altLang="de-DE" sz="1600" dirty="0" err="1">
                <a:solidFill>
                  <a:schemeClr val="bg1"/>
                </a:solidFill>
              </a:rPr>
              <a:t>conocimiento</a:t>
            </a:r>
            <a:endParaRPr lang="de-DE" altLang="de-DE" sz="1600" dirty="0">
              <a:solidFill>
                <a:schemeClr val="bg1"/>
              </a:solidFill>
            </a:endParaRPr>
          </a:p>
          <a:p>
            <a:pPr algn="ctr" eaLnBrk="1" hangingPunct="1"/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9" name="Textfeld 16"/>
          <p:cNvSpPr>
            <a:spLocks noChangeArrowheads="1"/>
          </p:cNvSpPr>
          <p:nvPr/>
        </p:nvSpPr>
        <p:spPr bwMode="auto">
          <a:xfrm>
            <a:off x="2414588" y="3736975"/>
            <a:ext cx="2129919" cy="2509242"/>
          </a:xfrm>
          <a:prstGeom prst="roundRect">
            <a:avLst>
              <a:gd name="adj" fmla="val 16667"/>
            </a:avLst>
          </a:prstGeom>
          <a:solidFill>
            <a:srgbClr val="5CB7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600" dirty="0" err="1">
                <a:solidFill>
                  <a:schemeClr val="bg1"/>
                </a:solidFill>
              </a:rPr>
              <a:t>Departamento</a:t>
            </a:r>
            <a:r>
              <a:rPr lang="de-DE" altLang="de-DE" sz="1600" dirty="0">
                <a:solidFill>
                  <a:schemeClr val="bg1"/>
                </a:solidFill>
              </a:rPr>
              <a:t> 2</a:t>
            </a:r>
          </a:p>
          <a:p>
            <a:pPr algn="ctr" eaLnBrk="1" hangingPunct="1"/>
            <a:endParaRPr lang="de-DE" altLang="de-DE" sz="1600" dirty="0" smtClean="0">
              <a:solidFill>
                <a:schemeClr val="bg1"/>
              </a:solidFill>
            </a:endParaRPr>
          </a:p>
          <a:p>
            <a:pPr algn="ctr" eaLnBrk="1" hangingPunct="1"/>
            <a:endParaRPr lang="de-DE" altLang="de-DE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de-DE" altLang="de-DE" sz="1600" dirty="0" err="1">
                <a:solidFill>
                  <a:schemeClr val="bg1"/>
                </a:solidFill>
              </a:rPr>
              <a:t>Fundamentos</a:t>
            </a:r>
            <a:r>
              <a:rPr lang="de-DE" altLang="de-DE" sz="1600" dirty="0">
                <a:solidFill>
                  <a:schemeClr val="bg1"/>
                </a:solidFill>
              </a:rPr>
              <a:t> </a:t>
            </a:r>
            <a:r>
              <a:rPr lang="de-DE" altLang="de-DE" sz="1600" dirty="0" err="1">
                <a:solidFill>
                  <a:schemeClr val="bg1"/>
                </a:solidFill>
              </a:rPr>
              <a:t>socio-científicos</a:t>
            </a:r>
            <a:r>
              <a:rPr lang="de-DE" altLang="de-DE" sz="1600" dirty="0">
                <a:solidFill>
                  <a:schemeClr val="bg1"/>
                </a:solidFill>
              </a:rPr>
              <a:t> de la </a:t>
            </a:r>
            <a:r>
              <a:rPr lang="de-DE" altLang="de-DE" sz="1600" dirty="0" err="1">
                <a:solidFill>
                  <a:schemeClr val="bg1"/>
                </a:solidFill>
              </a:rPr>
              <a:t>formación</a:t>
            </a:r>
            <a:endParaRPr lang="de-DE" altLang="de-DE" sz="1600" dirty="0">
              <a:solidFill>
                <a:schemeClr val="bg1"/>
              </a:solidFill>
            </a:endParaRPr>
          </a:p>
          <a:p>
            <a:pPr algn="ctr" eaLnBrk="1" hangingPunct="1"/>
            <a:endParaRPr lang="de-DE" altLang="de-DE" sz="1600" dirty="0" smtClean="0">
              <a:solidFill>
                <a:schemeClr val="bg1"/>
              </a:solidFill>
            </a:endParaRPr>
          </a:p>
          <a:p>
            <a:pPr algn="ctr" eaLnBrk="1" hangingPunct="1"/>
            <a:endParaRPr lang="de-DE" altLang="de-DE" sz="1600" dirty="0" smtClean="0">
              <a:solidFill>
                <a:schemeClr val="bg1"/>
              </a:solidFill>
            </a:endParaRPr>
          </a:p>
          <a:p>
            <a:pPr algn="ctr" eaLnBrk="1" hangingPunct="1"/>
            <a:endParaRPr lang="de-DE" altLang="de-DE" sz="1600" dirty="0" smtClean="0">
              <a:solidFill>
                <a:schemeClr val="bg1"/>
              </a:solidFill>
            </a:endParaRPr>
          </a:p>
        </p:txBody>
      </p:sp>
      <p:sp>
        <p:nvSpPr>
          <p:cNvPr id="10" name="Textfeld 17"/>
          <p:cNvSpPr>
            <a:spLocks noChangeArrowheads="1"/>
          </p:cNvSpPr>
          <p:nvPr/>
        </p:nvSpPr>
        <p:spPr bwMode="auto">
          <a:xfrm>
            <a:off x="4680632" y="3749675"/>
            <a:ext cx="2126522" cy="2509242"/>
          </a:xfrm>
          <a:prstGeom prst="roundRect">
            <a:avLst>
              <a:gd name="adj" fmla="val 16667"/>
            </a:avLst>
          </a:prstGeom>
          <a:solidFill>
            <a:srgbClr val="5CB7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600" dirty="0" err="1">
                <a:solidFill>
                  <a:schemeClr val="bg1"/>
                </a:solidFill>
              </a:rPr>
              <a:t>Departamento</a:t>
            </a:r>
            <a:r>
              <a:rPr lang="de-DE" altLang="de-DE" sz="1600" dirty="0">
                <a:solidFill>
                  <a:schemeClr val="bg1"/>
                </a:solidFill>
              </a:rPr>
              <a:t> 3</a:t>
            </a:r>
          </a:p>
          <a:p>
            <a:pPr algn="ctr" eaLnBrk="1" hangingPunct="1"/>
            <a:endParaRPr lang="de-DE" altLang="de-DE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de-DE" altLang="de-DE" sz="1600" dirty="0" err="1" smtClean="0">
                <a:solidFill>
                  <a:schemeClr val="bg1"/>
                </a:solidFill>
              </a:rPr>
              <a:t>Enseñanza</a:t>
            </a:r>
            <a:r>
              <a:rPr lang="de-DE" altLang="de-DE" sz="1600" dirty="0" smtClean="0">
                <a:solidFill>
                  <a:schemeClr val="bg1"/>
                </a:solidFill>
              </a:rPr>
              <a:t> y </a:t>
            </a:r>
            <a:r>
              <a:rPr lang="de-DE" altLang="de-DE" sz="1600" dirty="0" err="1" smtClean="0">
                <a:solidFill>
                  <a:schemeClr val="bg1"/>
                </a:solidFill>
              </a:rPr>
              <a:t>aprendizaje</a:t>
            </a:r>
            <a:r>
              <a:rPr lang="de-DE" altLang="de-DE" sz="1600" dirty="0" smtClean="0">
                <a:solidFill>
                  <a:schemeClr val="bg1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bg1"/>
                </a:solidFill>
              </a:rPr>
              <a:t>profesional</a:t>
            </a:r>
            <a:r>
              <a:rPr lang="de-DE" altLang="de-DE" sz="1600" dirty="0" smtClean="0">
                <a:solidFill>
                  <a:schemeClr val="bg1"/>
                </a:solidFill>
              </a:rPr>
              <a:t>  - </a:t>
            </a:r>
            <a:r>
              <a:rPr lang="de-DE" altLang="de-DE" sz="1600" dirty="0" err="1" smtClean="0">
                <a:solidFill>
                  <a:schemeClr val="bg1"/>
                </a:solidFill>
              </a:rPr>
              <a:t>Programas</a:t>
            </a:r>
            <a:r>
              <a:rPr lang="de-DE" altLang="de-DE" sz="1600" dirty="0" smtClean="0">
                <a:solidFill>
                  <a:schemeClr val="bg1"/>
                </a:solidFill>
              </a:rPr>
              <a:t> y </a:t>
            </a:r>
            <a:r>
              <a:rPr lang="de-DE" altLang="de-DE" sz="1600" dirty="0" err="1" smtClean="0">
                <a:solidFill>
                  <a:schemeClr val="bg1"/>
                </a:solidFill>
              </a:rPr>
              <a:t>modelos</a:t>
            </a:r>
            <a:endParaRPr lang="de-DE" altLang="de-DE" sz="1600" dirty="0">
              <a:solidFill>
                <a:schemeClr val="bg1"/>
              </a:solidFill>
            </a:endParaRPr>
          </a:p>
          <a:p>
            <a:pPr algn="ctr" eaLnBrk="1" hangingPunct="1"/>
            <a:endParaRPr lang="de-DE" altLang="de-DE" sz="1600" dirty="0" smtClean="0">
              <a:solidFill>
                <a:schemeClr val="bg1"/>
              </a:solidFill>
            </a:endParaRPr>
          </a:p>
          <a:p>
            <a:pPr algn="ctr" eaLnBrk="1" hangingPunct="1"/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11" name="Textfeld 18"/>
          <p:cNvSpPr>
            <a:spLocks noChangeArrowheads="1"/>
          </p:cNvSpPr>
          <p:nvPr/>
        </p:nvSpPr>
        <p:spPr bwMode="auto">
          <a:xfrm>
            <a:off x="6903850" y="3749675"/>
            <a:ext cx="2119728" cy="2509242"/>
          </a:xfrm>
          <a:prstGeom prst="roundRect">
            <a:avLst>
              <a:gd name="adj" fmla="val 16667"/>
            </a:avLst>
          </a:prstGeom>
          <a:solidFill>
            <a:srgbClr val="5CB7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600" dirty="0" err="1">
                <a:solidFill>
                  <a:schemeClr val="bg1"/>
                </a:solidFill>
              </a:rPr>
              <a:t>Departamento</a:t>
            </a:r>
            <a:r>
              <a:rPr lang="de-DE" altLang="de-DE" sz="1600" dirty="0">
                <a:solidFill>
                  <a:schemeClr val="bg1"/>
                </a:solidFill>
              </a:rPr>
              <a:t> 4</a:t>
            </a:r>
          </a:p>
          <a:p>
            <a:pPr algn="ctr" eaLnBrk="1" hangingPunct="1"/>
            <a:endParaRPr lang="de-DE" altLang="de-DE" sz="16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de-DE" altLang="de-DE" sz="1600" dirty="0" err="1" smtClean="0">
                <a:solidFill>
                  <a:schemeClr val="bg1"/>
                </a:solidFill>
              </a:rPr>
              <a:t>Estructuras</a:t>
            </a:r>
            <a:r>
              <a:rPr lang="de-DE" altLang="de-DE" sz="1600" dirty="0" smtClean="0">
                <a:solidFill>
                  <a:schemeClr val="bg1"/>
                </a:solidFill>
              </a:rPr>
              <a:t> y </a:t>
            </a:r>
            <a:r>
              <a:rPr lang="de-DE" altLang="de-DE" sz="1600" dirty="0" err="1" smtClean="0">
                <a:solidFill>
                  <a:schemeClr val="bg1"/>
                </a:solidFill>
              </a:rPr>
              <a:t>normativas</a:t>
            </a:r>
            <a:r>
              <a:rPr lang="de-DE" altLang="de-DE" sz="1600" dirty="0" smtClean="0">
                <a:solidFill>
                  <a:schemeClr val="bg1"/>
                </a:solidFill>
              </a:rPr>
              <a:t> </a:t>
            </a:r>
            <a:r>
              <a:rPr lang="de-DE" altLang="de-DE" sz="1600" dirty="0">
                <a:solidFill>
                  <a:schemeClr val="bg1"/>
                </a:solidFill>
              </a:rPr>
              <a:t>de la </a:t>
            </a:r>
            <a:r>
              <a:rPr lang="de-DE" altLang="de-DE" sz="1600" dirty="0" err="1">
                <a:solidFill>
                  <a:schemeClr val="bg1"/>
                </a:solidFill>
              </a:rPr>
              <a:t>formación</a:t>
            </a:r>
            <a:r>
              <a:rPr lang="de-DE" altLang="de-DE" sz="1600" dirty="0">
                <a:solidFill>
                  <a:schemeClr val="bg1"/>
                </a:solidFill>
              </a:rPr>
              <a:t> </a:t>
            </a:r>
            <a:r>
              <a:rPr lang="de-DE" altLang="de-DE" sz="1600" dirty="0" err="1">
                <a:solidFill>
                  <a:schemeClr val="bg1"/>
                </a:solidFill>
              </a:rPr>
              <a:t>profesional</a:t>
            </a:r>
            <a:endParaRPr lang="de-DE" altLang="de-DE" sz="1600" dirty="0">
              <a:solidFill>
                <a:schemeClr val="bg1"/>
              </a:solidFill>
            </a:endParaRPr>
          </a:p>
          <a:p>
            <a:pPr algn="ctr" eaLnBrk="1" hangingPunct="1"/>
            <a:endParaRPr lang="de-DE" altLang="de-DE" sz="1600" dirty="0">
              <a:solidFill>
                <a:schemeClr val="bg1"/>
              </a:solidFill>
            </a:endParaRPr>
          </a:p>
          <a:p>
            <a:pPr algn="ctr" eaLnBrk="1" hangingPunct="1"/>
            <a:endParaRPr lang="de-DE" altLang="de-DE" sz="1600" dirty="0" smtClean="0">
              <a:solidFill>
                <a:schemeClr val="bg1"/>
              </a:solidFill>
            </a:endParaRPr>
          </a:p>
          <a:p>
            <a:pPr algn="ctr" eaLnBrk="1" hangingPunct="1"/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12" name="Textfeld 19"/>
          <p:cNvSpPr txBox="1">
            <a:spLocks noChangeArrowheads="1"/>
          </p:cNvSpPr>
          <p:nvPr/>
        </p:nvSpPr>
        <p:spPr bwMode="auto">
          <a:xfrm>
            <a:off x="476250" y="1141983"/>
            <a:ext cx="1938338" cy="9239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800" dirty="0" err="1">
                <a:solidFill>
                  <a:schemeClr val="bg1"/>
                </a:solidFill>
              </a:rPr>
              <a:t>Oficina</a:t>
            </a:r>
            <a:r>
              <a:rPr lang="de-DE" altLang="de-DE" sz="1800" dirty="0">
                <a:solidFill>
                  <a:schemeClr val="bg1"/>
                </a:solidFill>
              </a:rPr>
              <a:t> de la </a:t>
            </a:r>
            <a:r>
              <a:rPr lang="de-DE" altLang="de-DE" sz="1800" dirty="0" err="1">
                <a:solidFill>
                  <a:schemeClr val="bg1"/>
                </a:solidFill>
              </a:rPr>
              <a:t>Comisión</a:t>
            </a:r>
            <a:r>
              <a:rPr lang="de-DE" altLang="de-DE" sz="1800" dirty="0">
                <a:solidFill>
                  <a:schemeClr val="bg1"/>
                </a:solidFill>
              </a:rPr>
              <a:t> </a:t>
            </a:r>
            <a:r>
              <a:rPr lang="de-DE" altLang="de-DE" sz="1800" dirty="0" err="1">
                <a:solidFill>
                  <a:schemeClr val="bg1"/>
                </a:solidFill>
              </a:rPr>
              <a:t>principal</a:t>
            </a:r>
            <a:endParaRPr lang="de-DE" altLang="de-DE" sz="1800" dirty="0">
              <a:solidFill>
                <a:schemeClr val="bg1"/>
              </a:solidFill>
            </a:endParaRPr>
          </a:p>
        </p:txBody>
      </p:sp>
      <p:grpSp>
        <p:nvGrpSpPr>
          <p:cNvPr id="17" name="Group 113"/>
          <p:cNvGrpSpPr>
            <a:grpSpLocks/>
          </p:cNvGrpSpPr>
          <p:nvPr/>
        </p:nvGrpSpPr>
        <p:grpSpPr bwMode="auto">
          <a:xfrm>
            <a:off x="968375" y="2051620"/>
            <a:ext cx="914400" cy="850900"/>
            <a:chOff x="1386" y="1443"/>
            <a:chExt cx="2323" cy="1953"/>
          </a:xfrm>
        </p:grpSpPr>
        <p:grpSp>
          <p:nvGrpSpPr>
            <p:cNvPr id="18" name="Group 111"/>
            <p:cNvGrpSpPr>
              <a:grpSpLocks/>
            </p:cNvGrpSpPr>
            <p:nvPr/>
          </p:nvGrpSpPr>
          <p:grpSpPr bwMode="auto">
            <a:xfrm>
              <a:off x="1386" y="1443"/>
              <a:ext cx="2323" cy="1953"/>
              <a:chOff x="1386" y="1443"/>
              <a:chExt cx="2323" cy="1953"/>
            </a:xfrm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386" y="1443"/>
                <a:ext cx="2323" cy="1953"/>
              </a:xfrm>
              <a:prstGeom prst="rect">
                <a:avLst/>
              </a:prstGeom>
              <a:gradFill rotWithShape="0"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1" name="AutoShape 6"/>
              <p:cNvSpPr>
                <a:spLocks noChangeArrowheads="1"/>
              </p:cNvSpPr>
              <p:nvPr/>
            </p:nvSpPr>
            <p:spPr bwMode="auto">
              <a:xfrm rot="2873619">
                <a:off x="1652" y="2919"/>
                <a:ext cx="398" cy="122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2" name="AutoShape 7"/>
              <p:cNvSpPr>
                <a:spLocks noChangeArrowheads="1"/>
              </p:cNvSpPr>
              <p:nvPr/>
            </p:nvSpPr>
            <p:spPr bwMode="auto">
              <a:xfrm rot="8318138">
                <a:off x="1590" y="1759"/>
                <a:ext cx="448" cy="109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3" name="AutoShape 8"/>
              <p:cNvSpPr>
                <a:spLocks noChangeArrowheads="1"/>
              </p:cNvSpPr>
              <p:nvPr/>
            </p:nvSpPr>
            <p:spPr bwMode="auto">
              <a:xfrm rot="-2963945">
                <a:off x="3052" y="2951"/>
                <a:ext cx="398" cy="123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4" name="AutoShape 9"/>
              <p:cNvSpPr>
                <a:spLocks noChangeArrowheads="1"/>
              </p:cNvSpPr>
              <p:nvPr/>
            </p:nvSpPr>
            <p:spPr bwMode="auto">
              <a:xfrm rot="-8116433">
                <a:off x="3057" y="1729"/>
                <a:ext cx="448" cy="109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1914" y="2051"/>
                <a:ext cx="1307" cy="76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65100" dir="54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grpSp>
            <p:nvGrpSpPr>
              <p:cNvPr id="26" name="Group 11"/>
              <p:cNvGrpSpPr>
                <a:grpSpLocks/>
              </p:cNvGrpSpPr>
              <p:nvPr/>
            </p:nvGrpSpPr>
            <p:grpSpPr bwMode="auto">
              <a:xfrm rot="-54380">
                <a:off x="2029" y="1669"/>
                <a:ext cx="459" cy="536"/>
                <a:chOff x="960" y="624"/>
                <a:chExt cx="2256" cy="3360"/>
              </a:xfrm>
            </p:grpSpPr>
            <p:grpSp>
              <p:nvGrpSpPr>
                <p:cNvPr id="46" name="Group 12"/>
                <p:cNvGrpSpPr>
                  <a:grpSpLocks/>
                </p:cNvGrpSpPr>
                <p:nvPr/>
              </p:nvGrpSpPr>
              <p:grpSpPr bwMode="auto">
                <a:xfrm>
                  <a:off x="960" y="624"/>
                  <a:ext cx="2256" cy="3360"/>
                  <a:chOff x="960" y="624"/>
                  <a:chExt cx="2256" cy="3360"/>
                </a:xfrm>
              </p:grpSpPr>
              <p:sp>
                <p:nvSpPr>
                  <p:cNvPr id="48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461" y="624"/>
                    <a:ext cx="1254" cy="1290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49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914"/>
                    <a:ext cx="2256" cy="206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5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461" y="2688"/>
                    <a:ext cx="0" cy="77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699" y="2688"/>
                    <a:ext cx="0" cy="77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853" y="3463"/>
                    <a:ext cx="0" cy="52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cxnSp>
                <p:nvCxnSpPr>
                  <p:cNvPr id="53" name="AutoShape 18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1595" y="3715"/>
                    <a:ext cx="522" cy="5"/>
                  </a:xfrm>
                  <a:prstGeom prst="curvedConnector5">
                    <a:avLst>
                      <a:gd name="adj1" fmla="val 6185"/>
                      <a:gd name="adj2" fmla="val 7999995"/>
                      <a:gd name="adj3" fmla="val 93810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47" name="Freeform 19"/>
                <p:cNvSpPr>
                  <a:spLocks/>
                </p:cNvSpPr>
                <p:nvPr/>
              </p:nvSpPr>
              <p:spPr bwMode="auto">
                <a:xfrm>
                  <a:off x="1465" y="3459"/>
                  <a:ext cx="1233" cy="1"/>
                </a:xfrm>
                <a:custGeom>
                  <a:avLst/>
                  <a:gdLst>
                    <a:gd name="T0" fmla="*/ 0 w 1233"/>
                    <a:gd name="T1" fmla="*/ 0 h 1"/>
                    <a:gd name="T2" fmla="*/ 1233 w 1233"/>
                    <a:gd name="T3" fmla="*/ 0 h 1"/>
                    <a:gd name="T4" fmla="*/ 0 60000 65536"/>
                    <a:gd name="T5" fmla="*/ 0 60000 65536"/>
                    <a:gd name="T6" fmla="*/ 0 w 1233"/>
                    <a:gd name="T7" fmla="*/ 0 h 1"/>
                    <a:gd name="T8" fmla="*/ 1233 w 1233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33" h="1">
                      <a:moveTo>
                        <a:pt x="0" y="0"/>
                      </a:moveTo>
                      <a:lnTo>
                        <a:pt x="123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7" name="Group 20"/>
              <p:cNvGrpSpPr>
                <a:grpSpLocks/>
              </p:cNvGrpSpPr>
              <p:nvPr/>
            </p:nvGrpSpPr>
            <p:grpSpPr bwMode="auto">
              <a:xfrm rot="75798">
                <a:off x="2690" y="1669"/>
                <a:ext cx="459" cy="536"/>
                <a:chOff x="960" y="624"/>
                <a:chExt cx="2256" cy="3360"/>
              </a:xfrm>
            </p:grpSpPr>
            <p:grpSp>
              <p:nvGrpSpPr>
                <p:cNvPr id="38" name="Group 21"/>
                <p:cNvGrpSpPr>
                  <a:grpSpLocks/>
                </p:cNvGrpSpPr>
                <p:nvPr/>
              </p:nvGrpSpPr>
              <p:grpSpPr bwMode="auto">
                <a:xfrm>
                  <a:off x="960" y="624"/>
                  <a:ext cx="2256" cy="3360"/>
                  <a:chOff x="960" y="624"/>
                  <a:chExt cx="2256" cy="3360"/>
                </a:xfrm>
              </p:grpSpPr>
              <p:sp>
                <p:nvSpPr>
                  <p:cNvPr id="4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461" y="624"/>
                    <a:ext cx="1254" cy="1290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41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914"/>
                    <a:ext cx="2256" cy="206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4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461" y="2688"/>
                    <a:ext cx="0" cy="77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99" y="2688"/>
                    <a:ext cx="0" cy="77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853" y="3463"/>
                    <a:ext cx="0" cy="52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cxnSp>
                <p:nvCxnSpPr>
                  <p:cNvPr id="45" name="AutoShape 27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1595" y="3715"/>
                    <a:ext cx="522" cy="5"/>
                  </a:xfrm>
                  <a:prstGeom prst="curvedConnector5">
                    <a:avLst>
                      <a:gd name="adj1" fmla="val 6185"/>
                      <a:gd name="adj2" fmla="val 7999995"/>
                      <a:gd name="adj3" fmla="val 93810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9" name="Freeform 28"/>
                <p:cNvSpPr>
                  <a:spLocks/>
                </p:cNvSpPr>
                <p:nvPr/>
              </p:nvSpPr>
              <p:spPr bwMode="auto">
                <a:xfrm>
                  <a:off x="1465" y="3459"/>
                  <a:ext cx="1233" cy="1"/>
                </a:xfrm>
                <a:custGeom>
                  <a:avLst/>
                  <a:gdLst>
                    <a:gd name="T0" fmla="*/ 0 w 1233"/>
                    <a:gd name="T1" fmla="*/ 0 h 1"/>
                    <a:gd name="T2" fmla="*/ 1233 w 1233"/>
                    <a:gd name="T3" fmla="*/ 0 h 1"/>
                    <a:gd name="T4" fmla="*/ 0 60000 65536"/>
                    <a:gd name="T5" fmla="*/ 0 60000 65536"/>
                    <a:gd name="T6" fmla="*/ 0 w 1233"/>
                    <a:gd name="T7" fmla="*/ 0 h 1"/>
                    <a:gd name="T8" fmla="*/ 1233 w 1233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33" h="1">
                      <a:moveTo>
                        <a:pt x="0" y="0"/>
                      </a:moveTo>
                      <a:lnTo>
                        <a:pt x="123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8" name="Group 29"/>
              <p:cNvGrpSpPr>
                <a:grpSpLocks/>
              </p:cNvGrpSpPr>
              <p:nvPr/>
            </p:nvGrpSpPr>
            <p:grpSpPr bwMode="auto">
              <a:xfrm rot="123586">
                <a:off x="2690" y="2378"/>
                <a:ext cx="450" cy="548"/>
                <a:chOff x="2301" y="3640"/>
                <a:chExt cx="540" cy="717"/>
              </a:xfrm>
            </p:grpSpPr>
            <p:sp>
              <p:nvSpPr>
                <p:cNvPr id="34" name="Oval 30"/>
                <p:cNvSpPr>
                  <a:spLocks noChangeAspect="1" noChangeArrowheads="1"/>
                </p:cNvSpPr>
                <p:nvPr/>
              </p:nvSpPr>
              <p:spPr bwMode="auto">
                <a:xfrm rot="-145603">
                  <a:off x="2406" y="3640"/>
                  <a:ext cx="300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35" name="AutoShape 31"/>
                <p:cNvSpPr>
                  <a:spLocks noChangeAspect="1" noChangeArrowheads="1"/>
                </p:cNvSpPr>
                <p:nvPr/>
              </p:nvSpPr>
              <p:spPr bwMode="auto">
                <a:xfrm rot="-145603">
                  <a:off x="2301" y="3911"/>
                  <a:ext cx="540" cy="43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36" name="Line 32"/>
                <p:cNvSpPr>
                  <a:spLocks noChangeAspect="1" noChangeShapeType="1"/>
                </p:cNvSpPr>
                <p:nvPr/>
              </p:nvSpPr>
              <p:spPr bwMode="auto">
                <a:xfrm rot="-145603">
                  <a:off x="2424" y="4080"/>
                  <a:ext cx="14" cy="27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7" name="Line 33"/>
                <p:cNvSpPr>
                  <a:spLocks noChangeAspect="1" noChangeShapeType="1"/>
                </p:cNvSpPr>
                <p:nvPr/>
              </p:nvSpPr>
              <p:spPr bwMode="auto">
                <a:xfrm rot="-145603">
                  <a:off x="2718" y="4066"/>
                  <a:ext cx="3" cy="27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9" name="Group 34"/>
              <p:cNvGrpSpPr>
                <a:grpSpLocks/>
              </p:cNvGrpSpPr>
              <p:nvPr/>
            </p:nvGrpSpPr>
            <p:grpSpPr bwMode="auto">
              <a:xfrm rot="-255236">
                <a:off x="1991" y="2383"/>
                <a:ext cx="459" cy="544"/>
                <a:chOff x="1481" y="3639"/>
                <a:chExt cx="540" cy="722"/>
              </a:xfrm>
            </p:grpSpPr>
            <p:sp>
              <p:nvSpPr>
                <p:cNvPr id="30" name="Oval 35"/>
                <p:cNvSpPr>
                  <a:spLocks noChangeArrowheads="1"/>
                </p:cNvSpPr>
                <p:nvPr/>
              </p:nvSpPr>
              <p:spPr bwMode="auto">
                <a:xfrm rot="278973">
                  <a:off x="1630" y="3639"/>
                  <a:ext cx="300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31" name="AutoShape 36"/>
                <p:cNvSpPr>
                  <a:spLocks noChangeArrowheads="1"/>
                </p:cNvSpPr>
                <p:nvPr/>
              </p:nvSpPr>
              <p:spPr bwMode="auto">
                <a:xfrm rot="278973">
                  <a:off x="1481" y="3909"/>
                  <a:ext cx="540" cy="43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32" name="Line 37"/>
                <p:cNvSpPr>
                  <a:spLocks noChangeShapeType="1"/>
                </p:cNvSpPr>
                <p:nvPr/>
              </p:nvSpPr>
              <p:spPr bwMode="auto">
                <a:xfrm rot="278973">
                  <a:off x="1594" y="4061"/>
                  <a:ext cx="14" cy="27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" name="Line 38"/>
                <p:cNvSpPr>
                  <a:spLocks noChangeShapeType="1"/>
                </p:cNvSpPr>
                <p:nvPr/>
              </p:nvSpPr>
              <p:spPr bwMode="auto">
                <a:xfrm rot="278973">
                  <a:off x="1888" y="4084"/>
                  <a:ext cx="3" cy="27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2471" y="2309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DE" altLang="zh-CN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5" name="Textfeld 20"/>
          <p:cNvSpPr txBox="1">
            <a:spLocks noChangeArrowheads="1"/>
          </p:cNvSpPr>
          <p:nvPr/>
        </p:nvSpPr>
        <p:spPr bwMode="auto">
          <a:xfrm>
            <a:off x="6300192" y="1121345"/>
            <a:ext cx="2519958" cy="2380139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69875" indent="-269875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altLang="de-DE" sz="1800" dirty="0"/>
              <a:t>4 </a:t>
            </a:r>
            <a:r>
              <a:rPr lang="de-DE" altLang="de-DE" sz="1800" dirty="0" err="1"/>
              <a:t>Departamentos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técnicos</a:t>
            </a:r>
            <a:endParaRPr lang="de-DE" altLang="de-DE" sz="1800" dirty="0"/>
          </a:p>
          <a:p>
            <a:pPr marL="269875" indent="-269875" eaLnBrk="1" hangingPunct="1">
              <a:spcBef>
                <a:spcPts val="18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altLang="de-DE" sz="1800" dirty="0"/>
              <a:t>1 </a:t>
            </a:r>
            <a:r>
              <a:rPr lang="de-DE" altLang="de-DE" sz="1800" dirty="0" err="1"/>
              <a:t>Departmento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central</a:t>
            </a:r>
            <a:endParaRPr lang="de-DE" altLang="de-DE" sz="1800" dirty="0"/>
          </a:p>
          <a:p>
            <a:pPr marL="269875" indent="-269875" eaLnBrk="1" hangingPunct="1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altLang="de-DE" sz="1800" dirty="0" smtClean="0"/>
              <a:t>24 </a:t>
            </a:r>
            <a:r>
              <a:rPr lang="de-DE" altLang="de-DE" sz="1800" dirty="0" err="1" smtClean="0"/>
              <a:t>áreas</a:t>
            </a:r>
            <a:r>
              <a:rPr lang="de-DE" altLang="de-DE" sz="1800" dirty="0" smtClean="0"/>
              <a:t> de </a:t>
            </a:r>
            <a:r>
              <a:rPr lang="de-DE" altLang="de-DE" sz="1800" dirty="0" err="1" smtClean="0"/>
              <a:t>trabajo</a:t>
            </a:r>
            <a:endParaRPr lang="de-DE" altLang="de-DE" sz="1800" dirty="0"/>
          </a:p>
          <a:p>
            <a:pPr eaLnBrk="1" hangingPunct="1"/>
            <a:endParaRPr lang="de-DE" altLang="de-DE" dirty="0"/>
          </a:p>
        </p:txBody>
      </p:sp>
      <p:sp>
        <p:nvSpPr>
          <p:cNvPr id="57" name="Titel 1"/>
          <p:cNvSpPr txBox="1">
            <a:spLocks/>
          </p:cNvSpPr>
          <p:nvPr/>
        </p:nvSpPr>
        <p:spPr>
          <a:xfrm>
            <a:off x="324242" y="258613"/>
            <a:ext cx="8712781" cy="4369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800"/>
              </a:spcBef>
              <a:spcAft>
                <a:spcPts val="400"/>
              </a:spcAft>
            </a:pPr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en-GB" b="0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El </a:t>
            </a:r>
            <a:r>
              <a:rPr lang="en-GB" b="0" kern="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Instituto</a:t>
            </a:r>
            <a:r>
              <a:rPr lang="en-GB" b="0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Federal de </a:t>
            </a:r>
            <a:r>
              <a:rPr lang="en-GB" b="0" kern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Formación</a:t>
            </a:r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0" kern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Profesional</a:t>
            </a:r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“BIBB”</a:t>
            </a:r>
            <a:endParaRPr lang="en-GB" b="0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0"/>
          <p:cNvSpPr/>
          <p:nvPr/>
        </p:nvSpPr>
        <p:spPr>
          <a:xfrm>
            <a:off x="4903618" y="4946891"/>
            <a:ext cx="3952568" cy="9850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242" y="258613"/>
            <a:ext cx="8712781" cy="436910"/>
          </a:xfrm>
        </p:spPr>
        <p:txBody>
          <a:bodyPr/>
          <a:lstStyle/>
          <a:p>
            <a:pPr marL="182563" indent="-182563" algn="l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II. Panorama del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sistema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formación</a:t>
            </a:r>
            <a:endParaRPr lang="en-GB" noProof="0" dirty="0">
              <a:latin typeface="Frutiger 57Cn" panose="020B0500000000000000" pitchFamily="34" charset="0"/>
            </a:endParaRPr>
          </a:p>
        </p:txBody>
      </p:sp>
      <p:sp>
        <p:nvSpPr>
          <p:cNvPr id="60" name="Right Arrow 59"/>
          <p:cNvSpPr/>
          <p:nvPr/>
        </p:nvSpPr>
        <p:spPr>
          <a:xfrm rot="16200000">
            <a:off x="180440" y="2997368"/>
            <a:ext cx="1553756" cy="1415869"/>
          </a:xfrm>
          <a:prstGeom prst="rightArrow">
            <a:avLst>
              <a:gd name="adj1" fmla="val 100000"/>
              <a:gd name="adj2" fmla="val 369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ight Arrow 60"/>
          <p:cNvSpPr/>
          <p:nvPr/>
        </p:nvSpPr>
        <p:spPr>
          <a:xfrm rot="16200000">
            <a:off x="6036986" y="1755822"/>
            <a:ext cx="2435277" cy="3026129"/>
          </a:xfrm>
          <a:prstGeom prst="rightArrow">
            <a:avLst>
              <a:gd name="adj1" fmla="val 100000"/>
              <a:gd name="adj2" fmla="val 3967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69"/>
          <p:cNvSpPr txBox="1"/>
          <p:nvPr/>
        </p:nvSpPr>
        <p:spPr>
          <a:xfrm>
            <a:off x="6200388" y="3429001"/>
            <a:ext cx="190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 smtClean="0"/>
              <a:t>Formación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universitaria</a:t>
            </a:r>
            <a:endParaRPr lang="de-DE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9525" y="1374896"/>
            <a:ext cx="8400302" cy="1481519"/>
            <a:chOff x="603885" y="1374896"/>
            <a:chExt cx="7915941" cy="1481519"/>
          </a:xfrm>
        </p:grpSpPr>
        <p:sp>
          <p:nvSpPr>
            <p:cNvPr id="15" name="Rectangle 18"/>
            <p:cNvSpPr/>
            <p:nvPr/>
          </p:nvSpPr>
          <p:spPr>
            <a:xfrm>
              <a:off x="603885" y="1881976"/>
              <a:ext cx="4995386" cy="9744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3886" y="1374896"/>
              <a:ext cx="7915940" cy="61742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7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79969" y="1880113"/>
              <a:ext cx="3629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b="1" dirty="0" err="1" smtClean="0"/>
                <a:t>Mercado</a:t>
              </a:r>
              <a:r>
                <a:rPr lang="de-DE" sz="1800" b="1" dirty="0" smtClean="0"/>
                <a:t> </a:t>
              </a:r>
              <a:r>
                <a:rPr lang="de-DE" sz="1800" b="1" dirty="0" err="1" smtClean="0"/>
                <a:t>laboral</a:t>
              </a:r>
              <a:endParaRPr lang="de-DE" sz="1800" b="1" dirty="0" smtClean="0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118753" y="5269101"/>
            <a:ext cx="8737434" cy="11323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TextBox 71"/>
          <p:cNvSpPr txBox="1"/>
          <p:nvPr/>
        </p:nvSpPr>
        <p:spPr>
          <a:xfrm>
            <a:off x="2669415" y="5785924"/>
            <a:ext cx="369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 smtClean="0"/>
              <a:t>Formación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escolar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general</a:t>
            </a:r>
            <a:r>
              <a:rPr lang="de-DE" sz="1800" b="1" dirty="0" smtClean="0"/>
              <a:t> </a:t>
            </a:r>
            <a:endParaRPr lang="de-DE" sz="1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67027" y="3381501"/>
            <a:ext cx="1423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Escuelas</a:t>
            </a:r>
            <a:r>
              <a:rPr lang="de-DE" b="1" dirty="0" smtClean="0"/>
              <a:t> </a:t>
            </a:r>
            <a:r>
              <a:rPr lang="de-DE" b="1" dirty="0" err="1" smtClean="0"/>
              <a:t>profesionales</a:t>
            </a:r>
            <a:r>
              <a:rPr lang="de-DE" b="1" dirty="0" smtClean="0"/>
              <a:t> de </a:t>
            </a:r>
            <a:r>
              <a:rPr lang="de-DE" b="1" dirty="0" err="1" smtClean="0"/>
              <a:t>tiempo</a:t>
            </a:r>
            <a:r>
              <a:rPr lang="de-DE" b="1" dirty="0" smtClean="0"/>
              <a:t> </a:t>
            </a:r>
            <a:r>
              <a:rPr lang="de-DE" b="1" dirty="0" err="1" smtClean="0"/>
              <a:t>completo</a:t>
            </a:r>
            <a:endParaRPr lang="de-DE" b="1" dirty="0" smtClean="0"/>
          </a:p>
        </p:txBody>
      </p:sp>
      <p:sp>
        <p:nvSpPr>
          <p:cNvPr id="5" name="Textfeld 4"/>
          <p:cNvSpPr txBox="1"/>
          <p:nvPr/>
        </p:nvSpPr>
        <p:spPr>
          <a:xfrm rot="16200000">
            <a:off x="7810042" y="5362093"/>
            <a:ext cx="135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10 - 13 </a:t>
            </a:r>
            <a:r>
              <a:rPr lang="en-US" sz="1400" dirty="0"/>
              <a:t>a</a:t>
            </a:r>
            <a:r>
              <a:rPr lang="de-DE" sz="1400" dirty="0"/>
              <a:t>ñ</a:t>
            </a:r>
            <a:r>
              <a:rPr lang="en-US" sz="1400" dirty="0" err="1" smtClean="0"/>
              <a:t>os</a:t>
            </a:r>
            <a:r>
              <a:rPr lang="en-US" sz="1400" dirty="0" smtClean="0"/>
              <a:t> 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 rot="16200000">
            <a:off x="7704554" y="3449114"/>
            <a:ext cx="156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3.5 – </a:t>
            </a:r>
            <a:r>
              <a:rPr lang="en-US" sz="1400" dirty="0"/>
              <a:t>a </a:t>
            </a:r>
            <a:r>
              <a:rPr lang="en-US" sz="1400" dirty="0" smtClean="0"/>
              <a:t>6 </a:t>
            </a:r>
            <a:r>
              <a:rPr lang="en-US" sz="1400" dirty="0"/>
              <a:t>a</a:t>
            </a:r>
            <a:r>
              <a:rPr lang="de-DE" sz="1400" dirty="0"/>
              <a:t>ñ</a:t>
            </a:r>
            <a:r>
              <a:rPr lang="en-US" sz="1400" dirty="0" err="1"/>
              <a:t>os</a:t>
            </a:r>
            <a:endParaRPr lang="de-DE" sz="1400" dirty="0"/>
          </a:p>
          <a:p>
            <a:endParaRPr lang="de-DE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05" y="5536446"/>
            <a:ext cx="324422" cy="820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9" y="5532834"/>
            <a:ext cx="360338" cy="829332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1788497" y="2928422"/>
            <a:ext cx="3810777" cy="1558105"/>
            <a:chOff x="1897799" y="3068960"/>
            <a:chExt cx="3454480" cy="1532506"/>
          </a:xfrm>
        </p:grpSpPr>
        <p:sp>
          <p:nvSpPr>
            <p:cNvPr id="9" name="Right Arrow 8"/>
            <p:cNvSpPr/>
            <p:nvPr/>
          </p:nvSpPr>
          <p:spPr>
            <a:xfrm rot="16200000">
              <a:off x="2859131" y="2108317"/>
              <a:ext cx="1532503" cy="3453793"/>
            </a:xfrm>
            <a:prstGeom prst="rightArrow">
              <a:avLst>
                <a:gd name="adj1" fmla="val 100000"/>
                <a:gd name="adj2" fmla="val 2451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ight Arrow 21"/>
            <p:cNvSpPr/>
            <p:nvPr/>
          </p:nvSpPr>
          <p:spPr>
            <a:xfrm rot="16200000">
              <a:off x="1999471" y="2967288"/>
              <a:ext cx="1532506" cy="1735850"/>
            </a:xfrm>
            <a:custGeom>
              <a:avLst/>
              <a:gdLst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107969 w 1831868"/>
                <a:gd name="connsiteY4" fmla="*/ 3453789 h 3453789"/>
                <a:gd name="connsiteX5" fmla="*/ 1107969 w 1831868"/>
                <a:gd name="connsiteY5" fmla="*/ 3453789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107969 w 1831868"/>
                <a:gd name="connsiteY4" fmla="*/ 3453789 h 3453789"/>
                <a:gd name="connsiteX5" fmla="*/ 1074915 w 1831868"/>
                <a:gd name="connsiteY5" fmla="*/ 1680076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824065 w 1831868"/>
                <a:gd name="connsiteY4" fmla="*/ 1713127 h 3453789"/>
                <a:gd name="connsiteX5" fmla="*/ 1074915 w 1831868"/>
                <a:gd name="connsiteY5" fmla="*/ 1680076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824065 w 1831868"/>
                <a:gd name="connsiteY4" fmla="*/ 1713127 h 3453789"/>
                <a:gd name="connsiteX5" fmla="*/ 1074912 w 1831868"/>
                <a:gd name="connsiteY5" fmla="*/ 1724147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24068 w 1831871"/>
                <a:gd name="connsiteY4" fmla="*/ 1713127 h 1735160"/>
                <a:gd name="connsiteX5" fmla="*/ 1074915 w 1831871"/>
                <a:gd name="connsiteY5" fmla="*/ 1724147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5 w 1831871"/>
                <a:gd name="connsiteY5" fmla="*/ 1724147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2 w 1831871"/>
                <a:gd name="connsiteY5" fmla="*/ 1724150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382826 w 1831871"/>
                <a:gd name="connsiteY2" fmla="*/ 5348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2 w 1831871"/>
                <a:gd name="connsiteY5" fmla="*/ 1724150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688 h 1735848"/>
                <a:gd name="connsiteX1" fmla="*/ 1107972 w 1831871"/>
                <a:gd name="connsiteY1" fmla="*/ 688 h 1735848"/>
                <a:gd name="connsiteX2" fmla="*/ 1382826 w 1831871"/>
                <a:gd name="connsiteY2" fmla="*/ 0 h 1735848"/>
                <a:gd name="connsiteX3" fmla="*/ 1831871 w 1831871"/>
                <a:gd name="connsiteY3" fmla="*/ 1727583 h 1735848"/>
                <a:gd name="connsiteX4" fmla="*/ 1830788 w 1831871"/>
                <a:gd name="connsiteY4" fmla="*/ 1727265 h 1735848"/>
                <a:gd name="connsiteX5" fmla="*/ 1074912 w 1831871"/>
                <a:gd name="connsiteY5" fmla="*/ 1724838 h 1735848"/>
                <a:gd name="connsiteX6" fmla="*/ 0 w 1831871"/>
                <a:gd name="connsiteY6" fmla="*/ 1735848 h 1735848"/>
                <a:gd name="connsiteX7" fmla="*/ 3 w 1831871"/>
                <a:gd name="connsiteY7" fmla="*/ 688 h 173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1871" h="1735848">
                  <a:moveTo>
                    <a:pt x="3" y="688"/>
                  </a:moveTo>
                  <a:lnTo>
                    <a:pt x="1107972" y="688"/>
                  </a:lnTo>
                  <a:lnTo>
                    <a:pt x="1382826" y="0"/>
                  </a:lnTo>
                  <a:lnTo>
                    <a:pt x="1831871" y="1727583"/>
                  </a:lnTo>
                  <a:lnTo>
                    <a:pt x="1830788" y="1727265"/>
                  </a:lnTo>
                  <a:lnTo>
                    <a:pt x="1074912" y="1724838"/>
                  </a:lnTo>
                  <a:lnTo>
                    <a:pt x="0" y="1735848"/>
                  </a:lnTo>
                  <a:cubicBezTo>
                    <a:pt x="1" y="1157461"/>
                    <a:pt x="2" y="579075"/>
                    <a:pt x="3" y="68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69415" y="3429001"/>
            <a:ext cx="2046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i="1" dirty="0" err="1" smtClean="0"/>
              <a:t>Formación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profesional</a:t>
            </a:r>
            <a:r>
              <a:rPr lang="de-DE" sz="2000" b="1" i="1" dirty="0" smtClean="0"/>
              <a:t> dual </a:t>
            </a: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4662409" y="3527988"/>
            <a:ext cx="14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2 - a 3.5 a</a:t>
            </a:r>
            <a:r>
              <a:rPr lang="de-DE" sz="1400" dirty="0"/>
              <a:t>ñ</a:t>
            </a:r>
            <a:r>
              <a:rPr lang="en-US" sz="1400" dirty="0" err="1"/>
              <a:t>os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 rot="16200000">
            <a:off x="764706" y="3596859"/>
            <a:ext cx="155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2 - a 3.5 a</a:t>
            </a:r>
            <a:r>
              <a:rPr lang="de-DE" sz="1400" dirty="0" smtClean="0"/>
              <a:t>ñ</a:t>
            </a:r>
            <a:r>
              <a:rPr lang="en-US" sz="1400" dirty="0" err="1"/>
              <a:t>os</a:t>
            </a:r>
            <a:endParaRPr lang="de-DE" sz="1400" dirty="0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7130692" y="4379650"/>
            <a:ext cx="123933" cy="603238"/>
          </a:xfrm>
          <a:prstGeom prst="line">
            <a:avLst/>
          </a:prstGeom>
          <a:ln w="889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3700230" y="4509120"/>
            <a:ext cx="0" cy="975250"/>
          </a:xfrm>
          <a:prstGeom prst="line">
            <a:avLst/>
          </a:prstGeom>
          <a:ln w="1016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1210494" y="4482181"/>
            <a:ext cx="1" cy="85817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/>
          <p:cNvCxnSpPr/>
          <p:nvPr/>
        </p:nvCxnSpPr>
        <p:spPr>
          <a:xfrm rot="16200000" flipV="1">
            <a:off x="4874522" y="4557615"/>
            <a:ext cx="484781" cy="33391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/>
          <p:cNvGrpSpPr/>
          <p:nvPr/>
        </p:nvGrpSpPr>
        <p:grpSpPr>
          <a:xfrm>
            <a:off x="1578635" y="4486528"/>
            <a:ext cx="3464198" cy="472143"/>
            <a:chOff x="1442293" y="4486528"/>
            <a:chExt cx="3464198" cy="47214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442293" y="4486528"/>
              <a:ext cx="3464198" cy="386111"/>
              <a:chOff x="1442293" y="4486528"/>
              <a:chExt cx="3464198" cy="386111"/>
            </a:xfrm>
          </p:grpSpPr>
          <p:cxnSp>
            <p:nvCxnSpPr>
              <p:cNvPr id="46" name="Gerade Verbindung mit Pfeil 45"/>
              <p:cNvCxnSpPr/>
              <p:nvPr/>
            </p:nvCxnSpPr>
            <p:spPr>
              <a:xfrm flipV="1">
                <a:off x="1452377" y="4486528"/>
                <a:ext cx="0" cy="386111"/>
              </a:xfrm>
              <a:prstGeom prst="straightConnector1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/>
            </p:nvCxnSpPr>
            <p:spPr>
              <a:xfrm flipV="1">
                <a:off x="1442293" y="4871994"/>
                <a:ext cx="3464198" cy="644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Gerade Verbindung 58"/>
            <p:cNvCxnSpPr/>
            <p:nvPr/>
          </p:nvCxnSpPr>
          <p:spPr>
            <a:xfrm flipV="1">
              <a:off x="4898677" y="4872639"/>
              <a:ext cx="0" cy="86032"/>
            </a:xfrm>
            <a:prstGeom prst="line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el 1"/>
          <p:cNvSpPr txBox="1">
            <a:spLocks/>
          </p:cNvSpPr>
          <p:nvPr/>
        </p:nvSpPr>
        <p:spPr>
          <a:xfrm>
            <a:off x="431219" y="937986"/>
            <a:ext cx="8712781" cy="4369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GB" sz="22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“El </a:t>
            </a:r>
            <a:r>
              <a:rPr lang="en-GB" sz="22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camino</a:t>
            </a:r>
            <a:r>
              <a:rPr lang="en-GB" sz="22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los </a:t>
            </a:r>
            <a:r>
              <a:rPr lang="en-GB" sz="22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jóvenes</a:t>
            </a:r>
            <a:r>
              <a:rPr lang="en-GB" sz="22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hacia</a:t>
            </a:r>
            <a:r>
              <a:rPr lang="en-GB" sz="22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la </a:t>
            </a:r>
            <a:r>
              <a:rPr lang="en-GB" sz="22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vida</a:t>
            </a:r>
            <a:r>
              <a:rPr lang="en-GB" sz="22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profesional</a:t>
            </a:r>
            <a:r>
              <a:rPr lang="en-GB" sz="22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endParaRPr lang="de-DE" sz="2200" b="0" dirty="0">
              <a:solidFill>
                <a:schemeClr val="tx1"/>
              </a:solidFill>
            </a:endParaRPr>
          </a:p>
        </p:txBody>
      </p:sp>
      <p:pic>
        <p:nvPicPr>
          <p:cNvPr id="34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0" grpId="0" animBg="1"/>
      <p:bldP spid="61" grpId="0" animBg="1"/>
      <p:bldP spid="70" grpId="0"/>
      <p:bldP spid="71" grpId="0" animBg="1"/>
      <p:bldP spid="72" grpId="0"/>
      <p:bldP spid="73" grpId="0"/>
      <p:bldP spid="5" grpId="0"/>
      <p:bldP spid="20" grpId="0"/>
      <p:bldP spid="10" grpId="0"/>
      <p:bldP spid="2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84"/>
          <p:cNvSpPr/>
          <p:nvPr/>
        </p:nvSpPr>
        <p:spPr>
          <a:xfrm>
            <a:off x="3398093" y="5183566"/>
            <a:ext cx="2411317" cy="1359185"/>
          </a:xfrm>
          <a:prstGeom prst="rightArrow">
            <a:avLst>
              <a:gd name="adj1" fmla="val 62664"/>
              <a:gd name="adj2" fmla="val 3417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9126" y="907443"/>
            <a:ext cx="6093426" cy="436910"/>
          </a:xfrm>
        </p:spPr>
        <p:txBody>
          <a:bodyPr/>
          <a:lstStyle/>
          <a:p>
            <a:pPr algn="r"/>
            <a:r>
              <a:rPr lang="en-GB" sz="2200" noProof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 </a:t>
            </a: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Acceso a la formación profesional dual </a:t>
            </a:r>
            <a:endParaRPr lang="en-GB" sz="2200" i="1" noProof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59301" y="3596866"/>
            <a:ext cx="312111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buscar</a:t>
            </a:r>
            <a:r>
              <a:rPr lang="es-ES" sz="1600" b="0" dirty="0"/>
              <a:t> </a:t>
            </a:r>
            <a:r>
              <a:rPr lang="es-ES" sz="1600" b="0" dirty="0" smtClean="0"/>
              <a:t>según empresas </a:t>
            </a:r>
            <a:r>
              <a:rPr lang="es-ES" sz="1600" b="0" dirty="0"/>
              <a:t>de </a:t>
            </a:r>
            <a:r>
              <a:rPr lang="es-ES" sz="1600" b="0" dirty="0" smtClean="0"/>
              <a:t>formación</a:t>
            </a:r>
            <a:endParaRPr lang="de-DE" sz="1600" b="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buscar </a:t>
            </a:r>
            <a:r>
              <a:rPr lang="es-ES" sz="1600" b="0" dirty="0"/>
              <a:t>según ofertas de puestos de formación</a:t>
            </a:r>
            <a:endParaRPr lang="de-DE" sz="1600" b="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postularse </a:t>
            </a:r>
            <a:r>
              <a:rPr lang="es-ES" sz="1600" b="0" dirty="0"/>
              <a:t>para un puesto de formación en empresas de formación</a:t>
            </a:r>
            <a:endParaRPr lang="de-DE" sz="1600" b="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elegir </a:t>
            </a:r>
            <a:r>
              <a:rPr lang="es-ES" sz="1600" b="0" dirty="0"/>
              <a:t>empresa de </a:t>
            </a:r>
            <a:r>
              <a:rPr lang="es-ES" sz="1600" b="0" dirty="0" smtClean="0"/>
              <a:t>formación</a:t>
            </a:r>
            <a:endParaRPr lang="en-GB" sz="1600" b="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5859301" y="4628186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6061" y="4624946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3" name="Ink 92"/>
              <p14:cNvContentPartPr/>
              <p14:nvPr/>
            </p14:nvContentPartPr>
            <p14:xfrm>
              <a:off x="6678301" y="4828706"/>
              <a:ext cx="19440" cy="21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5061" y="4825466"/>
                <a:ext cx="25920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Oval 6"/>
          <p:cNvSpPr/>
          <p:nvPr/>
        </p:nvSpPr>
        <p:spPr>
          <a:xfrm>
            <a:off x="3195445" y="3027856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2899915" y="2717980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964361" y="2196153"/>
            <a:ext cx="1743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0" dirty="0"/>
              <a:t>"Quisiera ganar</a:t>
            </a:r>
          </a:p>
          <a:p>
            <a:pPr algn="ctr"/>
            <a:r>
              <a:rPr lang="es-ES" sz="1600" b="0" dirty="0"/>
              <a:t> dinero</a:t>
            </a:r>
            <a:r>
              <a:rPr lang="es-ES" sz="1600" b="0" dirty="0" smtClean="0"/>
              <a:t>"</a:t>
            </a:r>
            <a:endParaRPr lang="en-GB" sz="1600" b="0" dirty="0"/>
          </a:p>
        </p:txBody>
      </p:sp>
      <p:sp>
        <p:nvSpPr>
          <p:cNvPr id="56" name="Cloud 55"/>
          <p:cNvSpPr/>
          <p:nvPr/>
        </p:nvSpPr>
        <p:spPr>
          <a:xfrm>
            <a:off x="371001" y="1996229"/>
            <a:ext cx="2566764" cy="94826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1036960" y="3429000"/>
            <a:ext cx="2265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0" dirty="0"/>
              <a:t>"Quisiera continuar capacitándome</a:t>
            </a:r>
            <a:r>
              <a:rPr lang="es-ES" sz="1600" b="0" dirty="0" smtClean="0"/>
              <a:t>."</a:t>
            </a:r>
            <a:endParaRPr lang="en-GB" sz="1600" b="0" dirty="0"/>
          </a:p>
        </p:txBody>
      </p:sp>
      <p:sp>
        <p:nvSpPr>
          <p:cNvPr id="60" name="Cloud 59"/>
          <p:cNvSpPr/>
          <p:nvPr/>
        </p:nvSpPr>
        <p:spPr>
          <a:xfrm>
            <a:off x="2945797" y="1353589"/>
            <a:ext cx="3172211" cy="1203783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Cloud 63"/>
          <p:cNvSpPr/>
          <p:nvPr/>
        </p:nvSpPr>
        <p:spPr>
          <a:xfrm>
            <a:off x="654033" y="3206155"/>
            <a:ext cx="2548218" cy="108734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3498303" y="1518140"/>
            <a:ext cx="23613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0" dirty="0"/>
              <a:t>"Quisiera obtener un trabajo y </a:t>
            </a:r>
            <a:r>
              <a:rPr lang="es-ES" sz="1600" b="0" dirty="0" smtClean="0"/>
              <a:t>ser </a:t>
            </a:r>
            <a:r>
              <a:rPr lang="es-ES" sz="1600" b="0" dirty="0"/>
              <a:t>bueno en </a:t>
            </a:r>
            <a:endParaRPr lang="es-ES" sz="1600" b="0" dirty="0" smtClean="0"/>
          </a:p>
          <a:p>
            <a:pPr algn="ctr"/>
            <a:r>
              <a:rPr lang="es-ES" sz="1600" b="0" dirty="0" smtClean="0"/>
              <a:t>lo que </a:t>
            </a:r>
            <a:r>
              <a:rPr lang="es-ES" sz="1600" b="0" dirty="0"/>
              <a:t>hago." </a:t>
            </a:r>
            <a:endParaRPr lang="de-DE" sz="1600" b="0" dirty="0"/>
          </a:p>
          <a:p>
            <a:pPr algn="ctr"/>
            <a:endParaRPr lang="en-GB" sz="1600" b="0" dirty="0"/>
          </a:p>
        </p:txBody>
      </p:sp>
      <p:sp>
        <p:nvSpPr>
          <p:cNvPr id="6" name="Rectangle 5"/>
          <p:cNvSpPr/>
          <p:nvPr/>
        </p:nvSpPr>
        <p:spPr>
          <a:xfrm>
            <a:off x="5951485" y="2825326"/>
            <a:ext cx="3228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Buscar y encontrar un puesto de formación profesional </a:t>
            </a:r>
            <a:endParaRPr lang="de-D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Cloud 79"/>
          <p:cNvSpPr/>
          <p:nvPr/>
        </p:nvSpPr>
        <p:spPr>
          <a:xfrm>
            <a:off x="6323561" y="1276873"/>
            <a:ext cx="2625509" cy="119349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tangle 80"/>
          <p:cNvSpPr/>
          <p:nvPr/>
        </p:nvSpPr>
        <p:spPr>
          <a:xfrm>
            <a:off x="968174" y="4716433"/>
            <a:ext cx="2530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0" dirty="0"/>
              <a:t>"Cumplo con mi enseñanza </a:t>
            </a:r>
            <a:r>
              <a:rPr lang="es-ES" sz="1600" b="0" dirty="0" smtClean="0"/>
              <a:t>obligatoria"</a:t>
            </a:r>
            <a:endParaRPr lang="en-GB" sz="1600" b="0" dirty="0"/>
          </a:p>
        </p:txBody>
      </p:sp>
      <p:sp>
        <p:nvSpPr>
          <p:cNvPr id="21" name="Cloud 20"/>
          <p:cNvSpPr/>
          <p:nvPr/>
        </p:nvSpPr>
        <p:spPr>
          <a:xfrm>
            <a:off x="786279" y="4581128"/>
            <a:ext cx="2633593" cy="97655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/>
          <p:cNvSpPr/>
          <p:nvPr/>
        </p:nvSpPr>
        <p:spPr>
          <a:xfrm>
            <a:off x="6690399" y="1541353"/>
            <a:ext cx="2200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0" dirty="0"/>
              <a:t>"Quisiera aprender algo </a:t>
            </a:r>
            <a:r>
              <a:rPr lang="es-ES" sz="1600" b="0" dirty="0" smtClean="0"/>
              <a:t>práctico"</a:t>
            </a:r>
            <a:endParaRPr lang="de-DE" sz="1600" b="0" dirty="0"/>
          </a:p>
        </p:txBody>
      </p:sp>
      <p:sp>
        <p:nvSpPr>
          <p:cNvPr id="33" name="Rechteck 32"/>
          <p:cNvSpPr/>
          <p:nvPr/>
        </p:nvSpPr>
        <p:spPr>
          <a:xfrm>
            <a:off x="3419872" y="5558674"/>
            <a:ext cx="2367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"Quisiera ser</a:t>
            </a:r>
            <a:r>
              <a:rPr lang="es-ES" sz="1600" b="1" dirty="0" smtClean="0">
                <a:solidFill>
                  <a:schemeClr val="bg1"/>
                </a:solidFill>
              </a:rPr>
              <a:t>..." </a:t>
            </a:r>
            <a:r>
              <a:rPr lang="es-ES" sz="1600" dirty="0">
                <a:solidFill>
                  <a:schemeClr val="bg1"/>
                </a:solidFill>
              </a:rPr>
              <a:t>(p. ej. técnico mecatrónico)</a:t>
            </a:r>
            <a:endParaRPr lang="de-DE" sz="1600" dirty="0">
              <a:solidFill>
                <a:schemeClr val="bg1"/>
              </a:solidFill>
            </a:endParaRPr>
          </a:p>
          <a:p>
            <a:pPr lvl="0"/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03" y="3071843"/>
            <a:ext cx="827744" cy="2094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95" y="3100394"/>
            <a:ext cx="877050" cy="201856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71001" y="1144298"/>
            <a:ext cx="1557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Jóvenes</a:t>
            </a:r>
            <a:endParaRPr lang="de-DE" sz="2000" dirty="0"/>
          </a:p>
        </p:txBody>
      </p:sp>
      <p:sp>
        <p:nvSpPr>
          <p:cNvPr id="25" name="Oval 6"/>
          <p:cNvSpPr/>
          <p:nvPr/>
        </p:nvSpPr>
        <p:spPr>
          <a:xfrm>
            <a:off x="4974897" y="2895278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54"/>
          <p:cNvSpPr/>
          <p:nvPr/>
        </p:nvSpPr>
        <p:spPr>
          <a:xfrm>
            <a:off x="5084239" y="2578151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309571" y="273133"/>
            <a:ext cx="8834429" cy="3757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es-ES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Cómo funciona la formación profesional dual?</a:t>
            </a:r>
            <a:endParaRPr lang="en-GB" b="0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5553" y="856858"/>
            <a:ext cx="6120492" cy="436910"/>
          </a:xfrm>
        </p:spPr>
        <p:txBody>
          <a:bodyPr/>
          <a:lstStyle/>
          <a:p>
            <a:pPr algn="r"/>
            <a:r>
              <a:rPr lang="en-GB" sz="2200" noProof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 </a:t>
            </a: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Acceso</a:t>
            </a:r>
            <a:r>
              <a:rPr lang="es-E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a la formación profesional </a:t>
            </a:r>
            <a:r>
              <a:rPr lang="es-E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dual </a:t>
            </a:r>
            <a:endParaRPr lang="en-GB" sz="2200" i="1" noProof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56175" y="2566023"/>
            <a:ext cx="2664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/>
              <a:t>"Quisiera ahorrar costos de entrenamiento y readaptación."</a:t>
            </a:r>
            <a:endParaRPr lang="de-DE" sz="1600" b="0" dirty="0"/>
          </a:p>
          <a:p>
            <a:endParaRPr lang="de-DE" sz="1600" b="0" dirty="0"/>
          </a:p>
        </p:txBody>
      </p:sp>
      <p:sp>
        <p:nvSpPr>
          <p:cNvPr id="10" name="Rectangle 9"/>
          <p:cNvSpPr/>
          <p:nvPr/>
        </p:nvSpPr>
        <p:spPr>
          <a:xfrm>
            <a:off x="5623343" y="4350423"/>
            <a:ext cx="30218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0" dirty="0"/>
              <a:t>Obtener </a:t>
            </a:r>
            <a:r>
              <a:rPr lang="es-ES" sz="1600" dirty="0"/>
              <a:t>certificación </a:t>
            </a:r>
            <a:r>
              <a:rPr lang="es-ES" sz="1600" b="0" dirty="0"/>
              <a:t>como empresa de formación</a:t>
            </a:r>
            <a:endParaRPr lang="de-DE" sz="1600" b="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0" dirty="0"/>
              <a:t>Ofrecer </a:t>
            </a:r>
            <a:r>
              <a:rPr lang="es-ES" sz="1600" dirty="0"/>
              <a:t>puestos de formación</a:t>
            </a:r>
            <a:endParaRPr lang="de-DE" sz="16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Evaluar </a:t>
            </a:r>
            <a:r>
              <a:rPr lang="es-ES" sz="1600" b="0" dirty="0"/>
              <a:t>solicitudes</a:t>
            </a:r>
            <a:endParaRPr lang="de-DE" sz="1600" b="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Seleccionar </a:t>
            </a:r>
            <a:r>
              <a:rPr lang="es-ES" sz="1600" b="0" dirty="0"/>
              <a:t>aprendices</a:t>
            </a:r>
            <a:endParaRPr lang="en-GB" sz="1600" b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6041764" y="4435949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8524" y="4432709"/>
                <a:ext cx="6840" cy="68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loud 4"/>
          <p:cNvSpPr/>
          <p:nvPr/>
        </p:nvSpPr>
        <p:spPr>
          <a:xfrm>
            <a:off x="122963" y="2889435"/>
            <a:ext cx="3491589" cy="131295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853261" y="3068960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3282152" y="2842644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Cloud 55"/>
          <p:cNvSpPr/>
          <p:nvPr/>
        </p:nvSpPr>
        <p:spPr>
          <a:xfrm>
            <a:off x="1716962" y="1293768"/>
            <a:ext cx="4184630" cy="1485179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638661" y="4614227"/>
            <a:ext cx="2839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0" dirty="0" smtClean="0"/>
              <a:t>"</a:t>
            </a:r>
            <a:r>
              <a:rPr lang="es-ES" sz="1600" b="0" dirty="0"/>
              <a:t>Tengo la responsabilidad social de formar </a:t>
            </a:r>
            <a:r>
              <a:rPr lang="es-ES" sz="1600" b="0" dirty="0" smtClean="0"/>
              <a:t>jóvenes."</a:t>
            </a:r>
            <a:endParaRPr lang="de-DE" sz="1600" b="0" dirty="0"/>
          </a:p>
        </p:txBody>
      </p:sp>
      <p:sp>
        <p:nvSpPr>
          <p:cNvPr id="60" name="Cloud 59"/>
          <p:cNvSpPr/>
          <p:nvPr/>
        </p:nvSpPr>
        <p:spPr>
          <a:xfrm>
            <a:off x="340197" y="4435949"/>
            <a:ext cx="3274355" cy="106987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/>
          </a:p>
        </p:txBody>
      </p:sp>
      <p:sp>
        <p:nvSpPr>
          <p:cNvPr id="85" name="Right Arrow 84"/>
          <p:cNvSpPr/>
          <p:nvPr/>
        </p:nvSpPr>
        <p:spPr>
          <a:xfrm>
            <a:off x="3687675" y="5263227"/>
            <a:ext cx="1758813" cy="1083618"/>
          </a:xfrm>
          <a:prstGeom prst="rightArrow">
            <a:avLst>
              <a:gd name="adj1" fmla="val 62664"/>
              <a:gd name="adj2" fmla="val 333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3687675" y="5589240"/>
            <a:ext cx="1776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"</a:t>
            </a:r>
            <a:r>
              <a:rPr lang="es-ES" sz="1600" b="1" dirty="0">
                <a:solidFill>
                  <a:schemeClr val="bg1"/>
                </a:solidFill>
              </a:rPr>
              <a:t>Quisiera formar"</a:t>
            </a:r>
            <a:endParaRPr lang="de-DE" sz="1600" b="1" dirty="0">
              <a:solidFill>
                <a:schemeClr val="bg1"/>
              </a:solidFill>
            </a:endParaRPr>
          </a:p>
          <a:p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637180" y="3841893"/>
            <a:ext cx="3316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Buscar y encontrar aprendices 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4359" y="1574259"/>
            <a:ext cx="40239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0" dirty="0"/>
              <a:t>"Quisiera colaboradores que ejecuten </a:t>
            </a:r>
            <a:endParaRPr lang="es-ES" sz="1600" b="0" dirty="0" smtClean="0"/>
          </a:p>
          <a:p>
            <a:pPr algn="ctr"/>
            <a:r>
              <a:rPr lang="es-ES" sz="1600" b="0" dirty="0" smtClean="0"/>
              <a:t>sus </a:t>
            </a:r>
            <a:r>
              <a:rPr lang="es-ES" sz="1600" b="0" dirty="0"/>
              <a:t>tareas y obligaciones en la empresa de manera </a:t>
            </a:r>
            <a:r>
              <a:rPr lang="es-ES" sz="1600" b="0" dirty="0" smtClean="0"/>
              <a:t>competente</a:t>
            </a:r>
            <a:r>
              <a:rPr lang="es-ES" sz="1600" b="0" dirty="0"/>
              <a:t>, ahora y </a:t>
            </a:r>
            <a:endParaRPr lang="es-ES" sz="1600" b="0" dirty="0" smtClean="0"/>
          </a:p>
          <a:p>
            <a:pPr algn="ctr"/>
            <a:r>
              <a:rPr lang="es-ES" sz="1600" b="0" dirty="0" smtClean="0"/>
              <a:t>en </a:t>
            </a:r>
            <a:r>
              <a:rPr lang="es-ES" sz="1600" b="0" dirty="0"/>
              <a:t>el futuro."</a:t>
            </a:r>
            <a:endParaRPr lang="de-DE" sz="1600" b="0" dirty="0"/>
          </a:p>
          <a:p>
            <a:endParaRPr lang="de-DE" sz="1600" b="0" dirty="0"/>
          </a:p>
        </p:txBody>
      </p:sp>
      <p:sp>
        <p:nvSpPr>
          <p:cNvPr id="8" name="Rectangle 7"/>
          <p:cNvSpPr/>
          <p:nvPr/>
        </p:nvSpPr>
        <p:spPr>
          <a:xfrm>
            <a:off x="508036" y="3089864"/>
            <a:ext cx="2701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0" dirty="0" smtClean="0"/>
              <a:t>"</a:t>
            </a:r>
            <a:r>
              <a:rPr lang="es-ES" sz="1600" b="0" dirty="0"/>
              <a:t>Quisiera la contribución productiva e innovadora de los aprendices."</a:t>
            </a:r>
            <a:endParaRPr lang="de-DE" sz="1600" b="0" dirty="0"/>
          </a:p>
          <a:p>
            <a:endParaRPr lang="de-DE" sz="1600" b="0" dirty="0"/>
          </a:p>
        </p:txBody>
      </p:sp>
      <p:sp>
        <p:nvSpPr>
          <p:cNvPr id="59" name="Cloud 58"/>
          <p:cNvSpPr/>
          <p:nvPr/>
        </p:nvSpPr>
        <p:spPr>
          <a:xfrm>
            <a:off x="5576010" y="2426106"/>
            <a:ext cx="3244461" cy="107490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07" y="3068960"/>
            <a:ext cx="855933" cy="2209547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95652" y="1159043"/>
            <a:ext cx="1761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Empleadores</a:t>
            </a:r>
            <a:endParaRPr lang="en-GB" sz="2000" dirty="0"/>
          </a:p>
        </p:txBody>
      </p:sp>
      <p:pic>
        <p:nvPicPr>
          <p:cNvPr id="22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el 1"/>
          <p:cNvSpPr txBox="1">
            <a:spLocks/>
          </p:cNvSpPr>
          <p:nvPr/>
        </p:nvSpPr>
        <p:spPr>
          <a:xfrm>
            <a:off x="309571" y="273133"/>
            <a:ext cx="8834429" cy="3757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es-ES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Cómo funciona la formación profesional dual?</a:t>
            </a:r>
            <a:endParaRPr lang="en-GB" b="0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5" grpId="0" animBg="1"/>
      <p:bldP spid="14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8775" y="722133"/>
            <a:ext cx="6048484" cy="436910"/>
          </a:xfrm>
        </p:spPr>
        <p:txBody>
          <a:bodyPr/>
          <a:lstStyle/>
          <a:p>
            <a:pPr lvl="0" algn="r"/>
            <a:r>
              <a:rPr lang="en-GB" sz="2200" noProof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 </a:t>
            </a: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Acceso a la formación profesional dual</a:t>
            </a:r>
            <a:r>
              <a:rPr lang="de-DE" sz="22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de-DE" sz="2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GB" sz="2200" i="1" noProof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4392" y="2642524"/>
            <a:ext cx="36402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0" dirty="0"/>
              <a:t>Establecimiento de condiciones marco </a:t>
            </a:r>
            <a:r>
              <a:rPr lang="es-ES" sz="1600" b="0" dirty="0" smtClean="0"/>
              <a:t>legales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0" dirty="0" smtClean="0"/>
              <a:t>Delegación de tareas a actores </a:t>
            </a:r>
            <a:r>
              <a:rPr lang="es-ES" sz="1600" b="0" dirty="0"/>
              <a:t>(cámaras, empleadores, sindicatos, instituciones gubernamentales</a:t>
            </a:r>
            <a:r>
              <a:rPr lang="es-ES" sz="1600" b="0" dirty="0" smtClean="0"/>
              <a:t>)</a:t>
            </a:r>
            <a:endParaRPr lang="de-DE" sz="16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0" dirty="0" smtClean="0"/>
              <a:t>Escuelas </a:t>
            </a:r>
            <a:r>
              <a:rPr lang="es-ES" sz="1600" b="0" dirty="0"/>
              <a:t>profesionales </a:t>
            </a:r>
            <a:r>
              <a:rPr lang="es-ES" sz="1600" b="0" dirty="0" smtClean="0"/>
              <a:t>estatales</a:t>
            </a:r>
            <a:endParaRPr lang="de-DE" sz="16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0" dirty="0" smtClean="0"/>
              <a:t>Aseguramiento </a:t>
            </a:r>
            <a:r>
              <a:rPr lang="es-ES" sz="1600" b="0" dirty="0"/>
              <a:t>del acceso a la formación universitaria para aprendices con </a:t>
            </a:r>
            <a:r>
              <a:rPr lang="es-ES" sz="1600" b="0" dirty="0" smtClean="0"/>
              <a:t>diploma</a:t>
            </a:r>
            <a:endParaRPr lang="de-DE" sz="16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0" dirty="0"/>
              <a:t>Verificación y desarrollo del sistema </a:t>
            </a:r>
            <a:r>
              <a:rPr lang="es-ES" sz="1600" b="0" dirty="0" smtClean="0"/>
              <a:t>en base a la </a:t>
            </a:r>
            <a:r>
              <a:rPr lang="es-ES" sz="1600" b="0" dirty="0"/>
              <a:t>investigación </a:t>
            </a:r>
            <a:r>
              <a:rPr lang="es-ES" sz="1600" b="0" dirty="0" smtClean="0"/>
              <a:t>institucionalizada </a:t>
            </a:r>
            <a:r>
              <a:rPr lang="es-ES" sz="1600" b="0" dirty="0"/>
              <a:t>(BIBB</a:t>
            </a:r>
            <a:r>
              <a:rPr lang="es-ES" sz="1600" b="0" dirty="0" smtClean="0"/>
              <a:t>)</a:t>
            </a:r>
            <a:endParaRPr lang="de-DE" sz="1600" b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5887305" y="3980345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84065" y="3977105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3" name="Ink 92"/>
              <p14:cNvContentPartPr/>
              <p14:nvPr/>
            </p14:nvContentPartPr>
            <p14:xfrm>
              <a:off x="6706305" y="4180865"/>
              <a:ext cx="19440" cy="21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03065" y="4177625"/>
                <a:ext cx="25920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loud 4"/>
          <p:cNvSpPr/>
          <p:nvPr/>
        </p:nvSpPr>
        <p:spPr>
          <a:xfrm>
            <a:off x="31568" y="2918019"/>
            <a:ext cx="3858273" cy="1610091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783170" y="2910670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3501374" y="2640855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Cloud 55"/>
          <p:cNvSpPr/>
          <p:nvPr/>
        </p:nvSpPr>
        <p:spPr>
          <a:xfrm>
            <a:off x="477156" y="1782531"/>
            <a:ext cx="3526322" cy="1069136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779572" y="1858859"/>
            <a:ext cx="2853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0" dirty="0"/>
              <a:t>"Necesitamos mano de obra calificada para el crecimiento y el desarrollo."</a:t>
            </a:r>
            <a:endParaRPr lang="de-DE" sz="1600" b="0" dirty="0"/>
          </a:p>
          <a:p>
            <a:pPr algn="ctr"/>
            <a:endParaRPr lang="de-DE" sz="1600" b="0" dirty="0"/>
          </a:p>
        </p:txBody>
      </p:sp>
      <p:sp>
        <p:nvSpPr>
          <p:cNvPr id="60" name="Cloud 59"/>
          <p:cNvSpPr/>
          <p:nvPr/>
        </p:nvSpPr>
        <p:spPr>
          <a:xfrm>
            <a:off x="31568" y="4654790"/>
            <a:ext cx="3244288" cy="1870553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tangle 85"/>
          <p:cNvSpPr/>
          <p:nvPr/>
        </p:nvSpPr>
        <p:spPr>
          <a:xfrm>
            <a:off x="5682287" y="2285287"/>
            <a:ext cx="2924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Medidas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068" y="3068960"/>
            <a:ext cx="3816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0" dirty="0" smtClean="0"/>
              <a:t>“Los </a:t>
            </a:r>
            <a:r>
              <a:rPr lang="es-ES" sz="1600" b="0" dirty="0"/>
              <a:t>jóvenes deberán recibir una </a:t>
            </a:r>
          </a:p>
          <a:p>
            <a:pPr algn="ctr"/>
            <a:r>
              <a:rPr lang="es-ES" sz="1600" b="0" dirty="0" smtClean="0"/>
              <a:t>formación </a:t>
            </a:r>
            <a:r>
              <a:rPr lang="es-ES" sz="1600" b="0" dirty="0"/>
              <a:t>general y de </a:t>
            </a:r>
            <a:endParaRPr lang="es-ES" sz="1600" b="0" dirty="0" smtClean="0"/>
          </a:p>
          <a:p>
            <a:pPr algn="ctr"/>
            <a:r>
              <a:rPr lang="es-ES" sz="1600" b="0" dirty="0" smtClean="0"/>
              <a:t>perfeccionamiento </a:t>
            </a:r>
            <a:r>
              <a:rPr lang="es-ES" sz="1600" b="0" dirty="0"/>
              <a:t>para adoptar </a:t>
            </a:r>
            <a:endParaRPr lang="es-ES" sz="1600" b="0" dirty="0" smtClean="0"/>
          </a:p>
          <a:p>
            <a:pPr algn="ctr"/>
            <a:r>
              <a:rPr lang="es-ES" sz="1600" b="0" dirty="0" smtClean="0"/>
              <a:t>su </a:t>
            </a:r>
            <a:r>
              <a:rPr lang="es-ES" sz="1600" b="0" dirty="0"/>
              <a:t>lugar como ciudadanos en </a:t>
            </a:r>
            <a:endParaRPr lang="es-ES" sz="1600" b="0" dirty="0" smtClean="0"/>
          </a:p>
          <a:p>
            <a:pPr algn="ctr"/>
            <a:r>
              <a:rPr lang="es-ES" sz="1600" b="0" dirty="0" smtClean="0"/>
              <a:t>la </a:t>
            </a:r>
            <a:r>
              <a:rPr lang="es-ES" sz="1600" b="0" dirty="0"/>
              <a:t>sociedad."</a:t>
            </a:r>
            <a:endParaRPr lang="de-DE" sz="1600" b="0" dirty="0"/>
          </a:p>
          <a:p>
            <a:pPr algn="ctr"/>
            <a:endParaRPr lang="de-DE" sz="1600" b="0" dirty="0"/>
          </a:p>
        </p:txBody>
      </p:sp>
      <p:sp>
        <p:nvSpPr>
          <p:cNvPr id="59" name="Cloud 58"/>
          <p:cNvSpPr/>
          <p:nvPr/>
        </p:nvSpPr>
        <p:spPr>
          <a:xfrm>
            <a:off x="3879797" y="1244224"/>
            <a:ext cx="3716539" cy="951734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tangle 69"/>
          <p:cNvSpPr/>
          <p:nvPr/>
        </p:nvSpPr>
        <p:spPr>
          <a:xfrm>
            <a:off x="395652" y="4883676"/>
            <a:ext cx="28802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0" dirty="0" smtClean="0"/>
              <a:t>“Los </a:t>
            </a:r>
            <a:r>
              <a:rPr lang="es-ES" sz="1600" b="0" dirty="0"/>
              <a:t>jóvenes deberán estar listos para el mercado laboral actual y futuro, para que puedan encontrar una actividad profesional remunerada."</a:t>
            </a:r>
            <a:endParaRPr lang="de-DE" sz="1600" b="0" dirty="0"/>
          </a:p>
          <a:p>
            <a:pPr algn="ctr"/>
            <a:endParaRPr lang="de-DE" sz="1600" b="0" dirty="0"/>
          </a:p>
        </p:txBody>
      </p:sp>
      <p:sp>
        <p:nvSpPr>
          <p:cNvPr id="71" name="Rectangle 70"/>
          <p:cNvSpPr/>
          <p:nvPr/>
        </p:nvSpPr>
        <p:spPr>
          <a:xfrm>
            <a:off x="4521422" y="1340768"/>
            <a:ext cx="3290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0" dirty="0"/>
              <a:t>"El presupuesto estatal para formación profesional es </a:t>
            </a:r>
            <a:endParaRPr lang="es-ES" sz="1600" b="0" dirty="0" smtClean="0"/>
          </a:p>
          <a:p>
            <a:pPr algn="ctr"/>
            <a:r>
              <a:rPr lang="es-ES" sz="1600" b="0" dirty="0" smtClean="0"/>
              <a:t>limitado</a:t>
            </a:r>
            <a:r>
              <a:rPr lang="es-ES" sz="1600" b="0" dirty="0"/>
              <a:t>."</a:t>
            </a:r>
            <a:endParaRPr lang="de-DE" sz="1600" b="0" dirty="0"/>
          </a:p>
          <a:p>
            <a:pPr algn="ctr"/>
            <a:endParaRPr lang="de-DE" sz="1600" b="0" dirty="0" smtClean="0"/>
          </a:p>
        </p:txBody>
      </p:sp>
      <p:sp>
        <p:nvSpPr>
          <p:cNvPr id="24" name="Right Arrow 84"/>
          <p:cNvSpPr/>
          <p:nvPr/>
        </p:nvSpPr>
        <p:spPr>
          <a:xfrm>
            <a:off x="3271391" y="4333417"/>
            <a:ext cx="2544663" cy="2029702"/>
          </a:xfrm>
          <a:prstGeom prst="rightArrow">
            <a:avLst>
              <a:gd name="adj1" fmla="val 63137"/>
              <a:gd name="adj2" fmla="val 320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3247287" y="4782204"/>
            <a:ext cx="234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"Debemos fortalecer y </a:t>
            </a:r>
            <a:r>
              <a:rPr lang="es-ES" sz="1600" b="1" dirty="0" smtClean="0">
                <a:solidFill>
                  <a:schemeClr val="bg1"/>
                </a:solidFill>
              </a:rPr>
              <a:t>controlar </a:t>
            </a:r>
            <a:r>
              <a:rPr lang="es-ES" sz="1600" b="1" dirty="0">
                <a:solidFill>
                  <a:schemeClr val="bg1"/>
                </a:solidFill>
              </a:rPr>
              <a:t>el sistema de </a:t>
            </a:r>
            <a:r>
              <a:rPr lang="es-ES" sz="1600" b="1" dirty="0" smtClean="0">
                <a:solidFill>
                  <a:schemeClr val="bg1"/>
                </a:solidFill>
              </a:rPr>
              <a:t>formación profesional </a:t>
            </a:r>
            <a:r>
              <a:rPr lang="es-ES" sz="1600" b="1" dirty="0">
                <a:solidFill>
                  <a:schemeClr val="bg1"/>
                </a:solidFill>
              </a:rPr>
              <a:t>dual"</a:t>
            </a:r>
            <a:endParaRPr lang="de-DE" sz="1600" dirty="0">
              <a:solidFill>
                <a:schemeClr val="bg1"/>
              </a:solidFill>
            </a:endParaRPr>
          </a:p>
          <a:p>
            <a:pPr algn="ctr"/>
            <a:endParaRPr lang="de-DE" sz="16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22063"/>
            <a:ext cx="1094234" cy="1213106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95652" y="1159043"/>
            <a:ext cx="1800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Estado</a:t>
            </a:r>
            <a:endParaRPr lang="en-GB" sz="2000" dirty="0"/>
          </a:p>
        </p:txBody>
      </p:sp>
      <p:pic>
        <p:nvPicPr>
          <p:cNvPr id="22" name="Picture 2" descr="O:\Zentralstelle\05 Kommunikation\Logo\LOGO GOVET\Logo_Go-VET_RGB.png"/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87647"/>
            <a:ext cx="1547664" cy="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el 1"/>
          <p:cNvSpPr txBox="1">
            <a:spLocks/>
          </p:cNvSpPr>
          <p:nvPr/>
        </p:nvSpPr>
        <p:spPr>
          <a:xfrm>
            <a:off x="309571" y="273133"/>
            <a:ext cx="8834429" cy="3757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es-ES" b="0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Cómo funciona la formación profesional dual?</a:t>
            </a:r>
            <a:endParaRPr lang="en-GB" b="0" kern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4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6" grpId="0"/>
      <p:bldP spid="24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1544</Words>
  <Application>Microsoft Office PowerPoint</Application>
  <PresentationFormat>Bildschirmpräsentation (4:3)</PresentationFormat>
  <Paragraphs>284</Paragraphs>
  <Slides>19</Slides>
  <Notes>19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  <vt:variant>
        <vt:lpstr>Zielgruppenorientierte Präsentationen</vt:lpstr>
      </vt:variant>
      <vt:variant>
        <vt:i4>1</vt:i4>
      </vt:variant>
    </vt:vector>
  </HeadingPairs>
  <TitlesOfParts>
    <vt:vector size="22" baseType="lpstr">
      <vt:lpstr>Standarddesign</vt:lpstr>
      <vt:lpstr>Visio</vt:lpstr>
      <vt:lpstr>El modelo de Formación Dual  “Actores y sus roles”</vt:lpstr>
      <vt:lpstr>Índice</vt:lpstr>
      <vt:lpstr>PowerPoint-Präsentation</vt:lpstr>
      <vt:lpstr>PowerPoint-Präsentation</vt:lpstr>
      <vt:lpstr>PowerPoint-Präsentation</vt:lpstr>
      <vt:lpstr>II. Panorama del sistema de formación</vt:lpstr>
      <vt:lpstr>1. Acceso a la formación profesional dual </vt:lpstr>
      <vt:lpstr>1. Acceso a la formación profesional dual </vt:lpstr>
      <vt:lpstr>1. Acceso a la formación profesional dual </vt:lpstr>
      <vt:lpstr>2. Celebración de un contrato de formación</vt:lpstr>
      <vt:lpstr>3. Aprendizaje en el proceso laboral </vt:lpstr>
      <vt:lpstr>4. Exámenes finales independientes</vt:lpstr>
      <vt:lpstr>5. La formación como clave para la carrera profesional </vt:lpstr>
      <vt:lpstr>6. Los actores fomentan la formación profesional dual y aseguran su calidad </vt:lpstr>
      <vt:lpstr>7. Los estándares obedecen a las exigencias del mundo laboral </vt:lpstr>
      <vt:lpstr>8. Condiciones marco legales   </vt:lpstr>
      <vt:lpstr>IV. Ventajas de la formación profesional dual </vt:lpstr>
      <vt:lpstr>V. Resumen: Por qué funciona la formación profesional dual en Alemania</vt:lpstr>
      <vt:lpstr>PowerPoint-Präsentation</vt:lpstr>
      <vt:lpstr>Marburg2804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Moneke</dc:creator>
  <cp:lastModifiedBy>Cáceres-Reebs, Diana</cp:lastModifiedBy>
  <cp:revision>515</cp:revision>
  <cp:lastPrinted>2015-10-08T17:09:19Z</cp:lastPrinted>
  <dcterms:created xsi:type="dcterms:W3CDTF">2002-09-25T13:00:16Z</dcterms:created>
  <dcterms:modified xsi:type="dcterms:W3CDTF">2015-11-20T13:39:38Z</dcterms:modified>
</cp:coreProperties>
</file>